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8" r:id="rId3"/>
    <p:sldId id="280" r:id="rId4"/>
    <p:sldId id="282" r:id="rId5"/>
    <p:sldId id="284" r:id="rId6"/>
    <p:sldId id="304" r:id="rId7"/>
    <p:sldId id="285" r:id="rId8"/>
    <p:sldId id="286" r:id="rId9"/>
    <p:sldId id="287" r:id="rId10"/>
    <p:sldId id="291" r:id="rId11"/>
    <p:sldId id="293" r:id="rId13"/>
    <p:sldId id="305" r:id="rId14"/>
    <p:sldId id="312" r:id="rId15"/>
    <p:sldId id="313" r:id="rId16"/>
    <p:sldId id="314" r:id="rId17"/>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3" d="100"/>
          <a:sy n="163" d="100"/>
        </p:scale>
        <p:origin x="152"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gs" Target="tags/tag1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35829-FDD9-494E-A9E5-150DDCB85B9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79F94-8C72-483C-9984-4FAC2001774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A4DFF3-BCD3-4DF1-9CCF-07EEE399DC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tags" Target="../tags/tag3.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Fovea denoise FOS</a:t>
            </a:r>
            <a:endParaRPr lang="zh-CN" altLang="en-US" dirty="0"/>
          </a:p>
        </p:txBody>
      </p:sp>
      <p:sp>
        <p:nvSpPr>
          <p:cNvPr id="3" name="副标题 2"/>
          <p:cNvSpPr>
            <a:spLocks noGrp="1"/>
          </p:cNvSpPr>
          <p:nvPr>
            <p:ph type="subTitle" idx="1"/>
          </p:nvPr>
        </p:nvSpPr>
        <p:spPr>
          <a:xfrm>
            <a:off x="4988497" y="3590679"/>
            <a:ext cx="4871120" cy="1655762"/>
          </a:xfrm>
        </p:spPr>
        <p:txBody>
          <a:bodyPr/>
          <a:lstStyle/>
          <a:p>
            <a:r>
              <a:rPr lang="en-US" altLang="zh-CN" dirty="0"/>
              <a:t>Grouping</a:t>
            </a:r>
            <a:r>
              <a:rPr lang="zh-CN" altLang="en-US" dirty="0"/>
              <a:t>方案</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96342" y="342921"/>
            <a:ext cx="3098800" cy="368300"/>
          </a:xfrm>
          <a:prstGeom prst="rect">
            <a:avLst/>
          </a:prstGeom>
        </p:spPr>
        <p:txBody>
          <a:bodyPr wrap="square" rtlCol="0">
            <a:spAutoFit/>
          </a:bodyPr>
          <a:lstStyle/>
          <a:p>
            <a:r>
              <a:rPr lang="en-US" altLang="zh-CN" b="1" dirty="0"/>
              <a:t>Demo protocol：</a:t>
            </a:r>
            <a:endParaRPr lang="en-US" altLang="zh-CN" b="1" dirty="0"/>
          </a:p>
        </p:txBody>
      </p:sp>
      <p:graphicFrame>
        <p:nvGraphicFramePr>
          <p:cNvPr id="5" name="表格 4"/>
          <p:cNvGraphicFramePr/>
          <p:nvPr>
            <p:custDataLst>
              <p:tags r:id="rId1"/>
            </p:custDataLst>
          </p:nvPr>
        </p:nvGraphicFramePr>
        <p:xfrm>
          <a:off x="650875" y="989330"/>
          <a:ext cx="11176000" cy="3560445"/>
        </p:xfrm>
        <a:graphic>
          <a:graphicData uri="http://schemas.openxmlformats.org/drawingml/2006/table">
            <a:tbl>
              <a:tblPr firstRow="1" bandRow="1">
                <a:tableStyleId>{5940675A-B579-460E-94D1-54222C63F5DA}</a:tableStyleId>
              </a:tblPr>
              <a:tblGrid>
                <a:gridCol w="1492250"/>
                <a:gridCol w="3175000"/>
                <a:gridCol w="1376045"/>
                <a:gridCol w="3543935"/>
                <a:gridCol w="1588770"/>
              </a:tblGrid>
              <a:tr h="381635">
                <a:tc>
                  <a:txBody>
                    <a:bodyPr/>
                    <a:lstStyle/>
                    <a:p>
                      <a:pPr algn="ctr">
                        <a:buNone/>
                      </a:pPr>
                      <a:r>
                        <a:rPr lang="zh-CN" altLang="en-US" b="1"/>
                        <a:t>文件夹名</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b="1"/>
                        <a:t>文件名</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b="1"/>
                        <a:t>场景</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800" b="1">
                          <a:sym typeface="+mn-ea"/>
                        </a:rPr>
                        <a:t>观察目的</a:t>
                      </a:r>
                      <a:endParaRPr lang="zh-CN" altLang="en-US" sz="1800" b="1">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b="1" dirty="0"/>
                        <a:t>content</a:t>
                      </a:r>
                      <a:endParaRPr lang="en-US" altLang="zh-CN" b="1"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212400">
                <a:tc rowSpan="5">
                  <a:txBody>
                    <a:bodyPr/>
                    <a:lstStyle/>
                    <a:p>
                      <a:pPr algn="ctr">
                        <a:buNone/>
                      </a:pPr>
                      <a:r>
                        <a:rPr lang="en-US" altLang="zh-CN" sz="1800">
                          <a:sym typeface="+mn-ea"/>
                        </a:rPr>
                        <a:t>bayer group</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t>static_ungroup.avi</a:t>
                      </a:r>
                      <a:endParaRPr lang="zh-CN" altLang="en-US" sz="1600"/>
                    </a:p>
                    <a:p>
                      <a:pPr algn="ctr">
                        <a:buNone/>
                      </a:pPr>
                      <a:r>
                        <a:rPr lang="zh-CN" altLang="en-US" sz="1600">
                          <a:sym typeface="+mn-ea"/>
                        </a:rPr>
                        <a:t>static_group.avi</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lstStyle/>
                    <a:p>
                      <a:pPr algn="ctr">
                        <a:buNone/>
                      </a:pPr>
                      <a:r>
                        <a:rPr lang="en-US" altLang="zh-CN" sz="1600">
                          <a:sym typeface="+mn-ea"/>
                        </a:rPr>
                        <a:t>Static</a:t>
                      </a:r>
                      <a:endParaRPr lang="en-US" altLang="zh-CN" sz="160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lstStyle/>
                    <a:p>
                      <a:pPr algn="l">
                        <a:buNone/>
                      </a:pPr>
                      <a:r>
                        <a:rPr lang="en-US" altLang="zh-CN" sz="1600" dirty="0">
                          <a:sym typeface="+mn-ea"/>
                        </a:rPr>
                        <a:t>1</a:t>
                      </a:r>
                      <a:r>
                        <a:rPr lang="zh-CN" altLang="en-US" sz="1600" dirty="0">
                          <a:sym typeface="+mn-ea"/>
                        </a:rPr>
                        <a:t>、下采样边界是否可观察到</a:t>
                      </a:r>
                      <a:endParaRPr lang="zh-CN" altLang="en-US" sz="1600" dirty="0">
                        <a:sym typeface="+mn-ea"/>
                      </a:endParaRPr>
                    </a:p>
                    <a:p>
                      <a:pPr algn="l">
                        <a:buNone/>
                      </a:pPr>
                      <a:r>
                        <a:rPr lang="en-US" altLang="zh-CN" sz="1600" dirty="0">
                          <a:sym typeface="+mn-ea"/>
                        </a:rPr>
                        <a:t>2</a:t>
                      </a:r>
                      <a:r>
                        <a:rPr lang="zh-CN" altLang="en-US" sz="1600" dirty="0">
                          <a:sym typeface="+mn-ea"/>
                        </a:rPr>
                        <a:t>、</a:t>
                      </a:r>
                      <a:r>
                        <a:rPr lang="en-US" altLang="zh-CN" sz="1600" dirty="0">
                          <a:sym typeface="+mn-ea"/>
                        </a:rPr>
                        <a:t>Flicker</a:t>
                      </a:r>
                      <a:endParaRPr lang="en-US" altLang="zh-CN" sz="1600" dirty="0">
                        <a:sym typeface="+mn-ea"/>
                      </a:endParaRPr>
                    </a:p>
                    <a:p>
                      <a:pPr algn="l">
                        <a:buNone/>
                      </a:pPr>
                      <a:r>
                        <a:rPr lang="en-US" altLang="zh-CN" sz="1600" dirty="0">
                          <a:sym typeface="+mn-ea"/>
                        </a:rPr>
                        <a:t>3</a:t>
                      </a:r>
                      <a:r>
                        <a:rPr lang="zh-CN" altLang="en-US" sz="1600" dirty="0">
                          <a:sym typeface="+mn-ea"/>
                        </a:rPr>
                        <a:t>、边缘区域模糊是否可观测到以及能否察觉到边缘与中心亮度颜色差异</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海报，色卡</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86233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t>static_gray_ungroup</a:t>
                      </a:r>
                      <a:r>
                        <a:rPr lang="zh-CN" altLang="en-US" sz="1600">
                          <a:sym typeface="+mn-ea"/>
                        </a:rPr>
                        <a:t>.avi</a:t>
                      </a:r>
                      <a:endParaRPr lang="zh-CN" altLang="en-US" sz="1600"/>
                    </a:p>
                    <a:p>
                      <a:pPr algn="ctr">
                        <a:buNone/>
                      </a:pPr>
                      <a:r>
                        <a:rPr lang="zh-CN" altLang="en-US" sz="1600"/>
                        <a:t>static_gray_group</a:t>
                      </a:r>
                      <a:r>
                        <a:rPr lang="zh-CN" altLang="en-US" sz="1600">
                          <a:sym typeface="+mn-ea"/>
                        </a:rPr>
                        <a:t>.avi</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灰卡，</a:t>
                      </a:r>
                      <a:r>
                        <a:rPr lang="zh-CN" altLang="en-US" sz="1600" dirty="0">
                          <a:sym typeface="+mn-ea"/>
                        </a:rPr>
                        <a:t>灰墙</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21240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t>pursue_ungroup.avi</a:t>
                      </a:r>
                      <a:endParaRPr lang="zh-CN" altLang="en-US" sz="1600"/>
                    </a:p>
                    <a:p>
                      <a:pPr algn="ctr">
                        <a:buNone/>
                      </a:pPr>
                      <a:r>
                        <a:rPr lang="zh-CN" altLang="en-US" sz="1600"/>
                        <a:t>pursue_group.avi</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lstStyle/>
                    <a:p>
                      <a:pPr algn="ctr">
                        <a:buNone/>
                      </a:pPr>
                      <a:r>
                        <a:rPr lang="zh-CN" altLang="en-US" sz="1600">
                          <a:sym typeface="+mn-ea"/>
                        </a:rPr>
                        <a:t>pursue运动</a:t>
                      </a:r>
                      <a:endParaRPr lang="zh-CN" altLang="en-US" sz="160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lstStyle/>
                    <a:p>
                      <a:pPr algn="ctr">
                        <a:buNone/>
                      </a:pPr>
                      <a:r>
                        <a:rPr lang="en-US" altLang="zh-CN" sz="1600" dirty="0">
                          <a:sym typeface="+mn-ea"/>
                        </a:rPr>
                        <a:t>Flicker</a:t>
                      </a:r>
                      <a:endParaRPr lang="en-US" altLang="zh-CN"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海报，色卡</a:t>
                      </a:r>
                      <a:endParaRPr lang="en-US" altLang="zh-CN"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21240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t>pursue_gray_ungroup.avi</a:t>
                      </a:r>
                      <a:endParaRPr lang="zh-CN" altLang="en-US" sz="1600"/>
                    </a:p>
                    <a:p>
                      <a:pPr algn="ctr">
                        <a:buNone/>
                      </a:pPr>
                      <a:r>
                        <a:rPr lang="zh-CN" altLang="en-US" sz="1600"/>
                        <a:t>pursue_gray_group.avi</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灰卡，</a:t>
                      </a:r>
                      <a:r>
                        <a:rPr lang="zh-CN" altLang="en-US" sz="1600" dirty="0">
                          <a:sym typeface="+mn-ea"/>
                        </a:rPr>
                        <a:t>灰墙</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21240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t>saccade_ungroup.avi</a:t>
                      </a:r>
                      <a:endParaRPr lang="zh-CN" altLang="en-US" sz="1600"/>
                    </a:p>
                    <a:p>
                      <a:pPr algn="ctr">
                        <a:buNone/>
                      </a:pPr>
                      <a:r>
                        <a:rPr lang="zh-CN" altLang="en-US" sz="1600"/>
                        <a:t>saccade_group.avi</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sym typeface="+mn-ea"/>
                        </a:rPr>
                        <a:t>saccade运动</a:t>
                      </a:r>
                      <a:endParaRPr lang="zh-CN" altLang="en-US" sz="160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1600"/>
                        <a:t>3D</a:t>
                      </a:r>
                      <a:r>
                        <a:rPr lang="zh-CN" altLang="en-US" sz="1600"/>
                        <a:t>降噪缺陷</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海报，色卡</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sp>
        <p:nvSpPr>
          <p:cNvPr id="9" name="文本框 8"/>
          <p:cNvSpPr txBox="1"/>
          <p:nvPr/>
        </p:nvSpPr>
        <p:spPr>
          <a:xfrm>
            <a:off x="626649" y="5021315"/>
            <a:ext cx="1495473" cy="359410"/>
          </a:xfrm>
          <a:prstGeom prst="rect">
            <a:avLst/>
          </a:prstGeom>
        </p:spPr>
        <p:txBody>
          <a:bodyPr wrap="square" rtlCol="0">
            <a:noAutofit/>
          </a:bodyPr>
          <a:lstStyle/>
          <a:p>
            <a:r>
              <a:rPr lang="zh-CN" altLang="en-US" dirty="0"/>
              <a:t>推荐显示器：</a:t>
            </a:r>
            <a:endParaRPr lang="zh-CN" altLang="en-US" dirty="0"/>
          </a:p>
        </p:txBody>
      </p:sp>
      <p:graphicFrame>
        <p:nvGraphicFramePr>
          <p:cNvPr id="3" name="表格 2"/>
          <p:cNvGraphicFramePr/>
          <p:nvPr>
            <p:custDataLst>
              <p:tags r:id="rId2"/>
            </p:custDataLst>
          </p:nvPr>
        </p:nvGraphicFramePr>
        <p:xfrm>
          <a:off x="723265" y="5654040"/>
          <a:ext cx="6499225" cy="828675"/>
        </p:xfrm>
        <a:graphic>
          <a:graphicData uri="http://schemas.openxmlformats.org/drawingml/2006/table">
            <a:tbl>
              <a:tblPr firstRow="1" bandRow="1">
                <a:tableStyleId>{5C22544A-7EE6-4342-B048-85BDC9FD1C3A}</a:tableStyleId>
              </a:tblPr>
              <a:tblGrid>
                <a:gridCol w="1299845"/>
                <a:gridCol w="1299845"/>
                <a:gridCol w="1299845"/>
                <a:gridCol w="1299845"/>
                <a:gridCol w="1299845"/>
              </a:tblGrid>
              <a:tr h="513715">
                <a:tc>
                  <a:txBody>
                    <a:bodyPr/>
                    <a:p>
                      <a:pPr>
                        <a:buNone/>
                      </a:pPr>
                      <a:r>
                        <a:rPr lang="zh-CN" altLang="en-US" sz="1400" b="0" dirty="0">
                          <a:latin typeface="+mn-ea"/>
                          <a:ea typeface="+mn-ea"/>
                        </a:rPr>
                        <a:t>显示器尺寸</a:t>
                      </a:r>
                      <a:endParaRPr lang="zh-CN" altLang="en-US" sz="1400" b="0" dirty="0">
                        <a:latin typeface="+mn-ea"/>
                        <a:ea typeface="+mn-ea"/>
                      </a:endParaRPr>
                    </a:p>
                  </a:txBody>
                  <a:tcPr/>
                </a:tc>
                <a:tc>
                  <a:txBody>
                    <a:bodyPr/>
                    <a:p>
                      <a:pPr>
                        <a:buNone/>
                      </a:pPr>
                      <a:r>
                        <a:rPr lang="zh-CN" altLang="en-US" sz="1400" b="0" dirty="0">
                          <a:latin typeface="+mn-ea"/>
                          <a:ea typeface="+mn-ea"/>
                        </a:rPr>
                        <a:t>分辨率</a:t>
                      </a:r>
                      <a:endParaRPr lang="zh-CN" altLang="en-US" sz="1400" b="0" dirty="0">
                        <a:latin typeface="+mn-ea"/>
                        <a:ea typeface="+mn-ea"/>
                      </a:endParaRPr>
                    </a:p>
                  </a:txBody>
                  <a:tcPr/>
                </a:tc>
                <a:tc>
                  <a:txBody>
                    <a:bodyPr/>
                    <a:p>
                      <a:pPr>
                        <a:buNone/>
                      </a:pPr>
                      <a:r>
                        <a:rPr lang="zh-CN" altLang="en-US" sz="1400" b="0" dirty="0">
                          <a:latin typeface="+mn-ea"/>
                          <a:ea typeface="+mn-ea"/>
                        </a:rPr>
                        <a:t>观看距离</a:t>
                      </a:r>
                      <a:endParaRPr lang="zh-CN" altLang="en-US" sz="1400" b="0" dirty="0">
                        <a:latin typeface="+mn-ea"/>
                        <a:ea typeface="+mn-ea"/>
                      </a:endParaRPr>
                    </a:p>
                  </a:txBody>
                  <a:tcPr/>
                </a:tc>
                <a:tc>
                  <a:txBody>
                    <a:bodyPr/>
                    <a:p>
                      <a:pPr>
                        <a:buNone/>
                      </a:pPr>
                      <a:r>
                        <a:rPr lang="zh-CN" altLang="en-US" sz="1400" b="0" dirty="0">
                          <a:latin typeface="+mn-ea"/>
                          <a:ea typeface="+mn-ea"/>
                        </a:rPr>
                        <a:t>观看亮度</a:t>
                      </a:r>
                      <a:r>
                        <a:rPr lang="zh-CN" altLang="en-US" sz="1400" b="0" dirty="0">
                          <a:latin typeface="+mn-ea"/>
                          <a:ea typeface="+mn-ea"/>
                        </a:rPr>
                        <a:t>等级</a:t>
                      </a:r>
                      <a:endParaRPr lang="zh-CN" altLang="en-US" sz="1400" b="0" dirty="0">
                        <a:latin typeface="+mn-ea"/>
                        <a:ea typeface="+mn-ea"/>
                      </a:endParaRPr>
                    </a:p>
                  </a:txBody>
                  <a:tcPr/>
                </a:tc>
                <a:tc>
                  <a:txBody>
                    <a:bodyPr/>
                    <a:p>
                      <a:pPr>
                        <a:buNone/>
                      </a:pPr>
                      <a:r>
                        <a:rPr lang="zh-CN" altLang="en-US" sz="1400" b="0" dirty="0">
                          <a:latin typeface="+mn-ea"/>
                          <a:ea typeface="+mn-ea"/>
                        </a:rPr>
                        <a:t>其他要求</a:t>
                      </a:r>
                      <a:endParaRPr lang="zh-CN" altLang="en-US" sz="1400" b="0" dirty="0">
                        <a:latin typeface="+mn-ea"/>
                        <a:ea typeface="+mn-ea"/>
                      </a:endParaRPr>
                    </a:p>
                  </a:txBody>
                  <a:tcPr/>
                </a:tc>
              </a:tr>
              <a:tr h="314960">
                <a:tc>
                  <a:txBody>
                    <a:bodyPr/>
                    <a:p>
                      <a:pPr>
                        <a:buNone/>
                      </a:pPr>
                      <a:r>
                        <a:rPr lang="en-US" altLang="zh-CN" sz="1400" dirty="0">
                          <a:latin typeface="+mn-ea"/>
                          <a:ea typeface="+mn-ea"/>
                        </a:rPr>
                        <a:t>27</a:t>
                      </a:r>
                      <a:r>
                        <a:rPr lang="zh-CN" altLang="en-US" sz="1400" dirty="0">
                          <a:latin typeface="+mn-ea"/>
                          <a:ea typeface="+mn-ea"/>
                        </a:rPr>
                        <a:t>寸</a:t>
                      </a:r>
                      <a:endParaRPr lang="zh-CN" altLang="en-US" sz="1400" dirty="0">
                        <a:latin typeface="+mn-ea"/>
                        <a:ea typeface="+mn-ea"/>
                      </a:endParaRPr>
                    </a:p>
                  </a:txBody>
                  <a:tcPr/>
                </a:tc>
                <a:tc>
                  <a:txBody>
                    <a:bodyPr/>
                    <a:p>
                      <a:pPr>
                        <a:buNone/>
                      </a:pPr>
                      <a:r>
                        <a:rPr lang="en-US" altLang="zh-CN" sz="1400" dirty="0">
                          <a:latin typeface="+mn-ea"/>
                          <a:ea typeface="+mn-ea"/>
                        </a:rPr>
                        <a:t>[3840,2160]</a:t>
                      </a:r>
                      <a:endParaRPr lang="en-US" altLang="zh-CN" sz="1400" dirty="0">
                        <a:latin typeface="+mn-ea"/>
                        <a:ea typeface="+mn-ea"/>
                      </a:endParaRPr>
                    </a:p>
                  </a:txBody>
                  <a:tcPr/>
                </a:tc>
                <a:tc>
                  <a:txBody>
                    <a:bodyPr/>
                    <a:p>
                      <a:pPr>
                        <a:buNone/>
                      </a:pPr>
                      <a:r>
                        <a:rPr lang="en-US" altLang="zh-CN" sz="1400" dirty="0">
                          <a:latin typeface="+mn-ea"/>
                          <a:ea typeface="+mn-ea"/>
                        </a:rPr>
                        <a:t>22cm</a:t>
                      </a:r>
                      <a:endParaRPr lang="zh-CN" altLang="en-US" sz="1400" dirty="0">
                        <a:latin typeface="+mn-ea"/>
                        <a:ea typeface="+mn-ea"/>
                      </a:endParaRPr>
                    </a:p>
                  </a:txBody>
                  <a:tcPr/>
                </a:tc>
                <a:tc>
                  <a:txBody>
                    <a:bodyPr/>
                    <a:p>
                      <a:pPr>
                        <a:buNone/>
                      </a:pPr>
                      <a:r>
                        <a:rPr lang="en-US" altLang="zh-CN" sz="1400" dirty="0">
                          <a:latin typeface="+mn-ea"/>
                          <a:ea typeface="+mn-ea"/>
                        </a:rPr>
                        <a:t>32</a:t>
                      </a:r>
                      <a:endParaRPr lang="en-US" altLang="zh-CN" sz="1400" dirty="0">
                        <a:latin typeface="+mn-ea"/>
                        <a:ea typeface="+mn-ea"/>
                      </a:endParaRPr>
                    </a:p>
                  </a:txBody>
                  <a:tcPr/>
                </a:tc>
                <a:tc>
                  <a:txBody>
                    <a:bodyPr/>
                    <a:p>
                      <a:pPr>
                        <a:buNone/>
                      </a:pPr>
                      <a:r>
                        <a:rPr lang="zh-CN" altLang="en-US" sz="1400" dirty="0">
                          <a:latin typeface="+mn-ea"/>
                          <a:ea typeface="+mn-ea"/>
                        </a:rPr>
                        <a:t>关灯</a:t>
                      </a:r>
                      <a:r>
                        <a:rPr lang="en-US" altLang="zh-CN" sz="1400" dirty="0">
                          <a:latin typeface="+mn-ea"/>
                          <a:ea typeface="+mn-ea"/>
                        </a:rPr>
                        <a:t>/</a:t>
                      </a:r>
                      <a:r>
                        <a:rPr lang="zh-CN" altLang="en-US" sz="1400" dirty="0">
                          <a:latin typeface="+mn-ea"/>
                          <a:ea typeface="+mn-ea"/>
                        </a:rPr>
                        <a:t>暗室</a:t>
                      </a:r>
                      <a:endParaRPr lang="zh-CN" altLang="en-US" sz="1400" dirty="0">
                        <a:latin typeface="+mn-ea"/>
                        <a:ea typeface="+mn-ea"/>
                      </a:endParaRPr>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4"/>
          <p:cNvSpPr txBox="1"/>
          <p:nvPr/>
        </p:nvSpPr>
        <p:spPr>
          <a:xfrm>
            <a:off x="339725" y="2677795"/>
            <a:ext cx="4942840" cy="2306955"/>
          </a:xfrm>
          <a:prstGeom prst="rect">
            <a:avLst/>
          </a:prstGeom>
          <a:noFill/>
        </p:spPr>
        <p:txBody>
          <a:bodyPr wrap="square" rtlCol="0">
            <a:spAutoFit/>
          </a:bodyPr>
          <a:p>
            <a:pPr marL="342900" indent="-342900" algn="l">
              <a:lnSpc>
                <a:spcPct val="150000"/>
              </a:lnSpc>
              <a:buChar char="•"/>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mn-ea"/>
              </a:rPr>
              <a:t>AI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降噪方式</a:t>
            </a: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1" indent="0" algn="l">
              <a:lnSpc>
                <a:spcPct val="150000"/>
              </a:lnSpc>
              <a:buNone/>
            </a:pP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AI 2D</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AI 2D + ASR 3D</a:t>
            </a:r>
            <a:endParaRPr lang="en-US"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1" indent="0" algn="l">
              <a:lnSpc>
                <a:spcPct val="150000"/>
              </a:lnSpc>
              <a:buNone/>
            </a:pP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AI 3D</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AI 3D + ASR 2D</a:t>
            </a:r>
            <a:endParaRPr lang="en-US"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1" indent="0" algn="l">
              <a:lnSpc>
                <a:spcPct val="150000"/>
              </a:lnSpc>
              <a:buNone/>
            </a:pP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风险项：</a:t>
            </a: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AI 3D</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有明显闪烁，</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mn-ea"/>
              </a:rPr>
              <a:t>AI 2D</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没有</a:t>
            </a:r>
            <a:endParaRPr lang="en-US"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lvl="1" indent="-342900" algn="l">
              <a:lnSpc>
                <a:spcPct val="150000"/>
              </a:lnSpc>
              <a:buClrTx/>
              <a:buSzTx/>
              <a:buFontTx/>
              <a:buChar char="•"/>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mn-ea"/>
              </a:rPr>
              <a:t>AI</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mn-ea"/>
              </a:rPr>
              <a:t>降噪与grouping方案结合</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a:lnSpc>
                <a:spcPct val="150000"/>
              </a:lnSpc>
              <a:buClrTx/>
              <a:buSzTx/>
              <a:buFontTx/>
              <a:buNone/>
            </a:pP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        AI 2D + grouping</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是否相互</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影响</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grpSp>
        <p:nvGrpSpPr>
          <p:cNvPr id="6" name="组合 5"/>
          <p:cNvGrpSpPr/>
          <p:nvPr userDrawn="1"/>
        </p:nvGrpSpPr>
        <p:grpSpPr>
          <a:xfrm>
            <a:off x="461347" y="1346146"/>
            <a:ext cx="641985" cy="329565"/>
            <a:chOff x="2716" y="2979"/>
            <a:chExt cx="1011" cy="519"/>
          </a:xfrm>
          <a:solidFill>
            <a:schemeClr val="bg1">
              <a:lumMod val="65000"/>
            </a:schemeClr>
          </a:solidFill>
        </p:grpSpPr>
        <p:sp>
          <p:nvSpPr>
            <p:cNvPr id="13" name="等腰三角形 12"/>
            <p:cNvSpPr/>
            <p:nvPr userDrawn="1"/>
          </p:nvSpPr>
          <p:spPr>
            <a:xfrm rot="5400000">
              <a:off x="2693" y="3009"/>
              <a:ext cx="512" cy="466"/>
            </a:xfrm>
            <a:prstGeom prst="triangle">
              <a:avLst>
                <a:gd name="adj" fmla="val 50057"/>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sp>
          <p:nvSpPr>
            <p:cNvPr id="14" name="矩形 13"/>
            <p:cNvSpPr/>
            <p:nvPr userDrawn="1"/>
          </p:nvSpPr>
          <p:spPr>
            <a:xfrm>
              <a:off x="3011" y="2979"/>
              <a:ext cx="716" cy="517"/>
            </a:xfrm>
            <a:prstGeom prst="rect">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grpSp>
      <p:sp>
        <p:nvSpPr>
          <p:cNvPr id="15" name="文本框 14"/>
          <p:cNvSpPr txBox="1"/>
          <p:nvPr userDrawn="1"/>
        </p:nvSpPr>
        <p:spPr>
          <a:xfrm>
            <a:off x="1519555" y="1252855"/>
            <a:ext cx="961390" cy="56705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t>raw </a:t>
            </a:r>
            <a:r>
              <a:rPr lang="zh-CN" altLang="en-US" sz="1600" dirty="0"/>
              <a:t>域</a:t>
            </a:r>
            <a:r>
              <a:rPr lang="en-US" altLang="zh-CN" sz="1600" dirty="0"/>
              <a:t>grouping</a:t>
            </a:r>
            <a:endParaRPr lang="zh-CN" altLang="en-US" sz="1600" dirty="0"/>
          </a:p>
        </p:txBody>
      </p:sp>
      <p:sp>
        <p:nvSpPr>
          <p:cNvPr id="18" name="文本框 17"/>
          <p:cNvSpPr txBox="1"/>
          <p:nvPr userDrawn="1"/>
        </p:nvSpPr>
        <p:spPr>
          <a:xfrm>
            <a:off x="2898775" y="1249045"/>
            <a:ext cx="643255" cy="568325"/>
          </a:xfrm>
          <a:prstGeom prst="rect">
            <a:avLst/>
          </a:prstGeom>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ym typeface="+mn-ea"/>
              </a:rPr>
              <a:t>AI</a:t>
            </a:r>
            <a:endParaRPr lang="en-US" altLang="zh-CN" sz="1600" dirty="0">
              <a:sym typeface="+mn-ea"/>
            </a:endParaRPr>
          </a:p>
          <a:p>
            <a:pPr lvl="0" algn="ctr">
              <a:buClrTx/>
              <a:buSzTx/>
              <a:buFontTx/>
            </a:pPr>
            <a:r>
              <a:rPr lang="en-US" altLang="zh-CN" sz="1600" dirty="0">
                <a:sym typeface="+mn-ea"/>
              </a:rPr>
              <a:t> </a:t>
            </a:r>
            <a:r>
              <a:rPr lang="en-US" altLang="zh-CN" sz="1600" dirty="0">
                <a:sym typeface="+mn-ea"/>
              </a:rPr>
              <a:t>降噪</a:t>
            </a:r>
            <a:endParaRPr lang="en-US" altLang="zh-CN" sz="1600" dirty="0">
              <a:sym typeface="+mn-ea"/>
            </a:endParaRPr>
          </a:p>
        </p:txBody>
      </p:sp>
      <p:sp>
        <p:nvSpPr>
          <p:cNvPr id="21" name="文本框 20"/>
          <p:cNvSpPr txBox="1"/>
          <p:nvPr userDrawn="1"/>
        </p:nvSpPr>
        <p:spPr>
          <a:xfrm>
            <a:off x="5704840" y="1256030"/>
            <a:ext cx="890905" cy="55499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p>
            <a:r>
              <a:rPr lang="en-US" altLang="zh-CN" sz="1600" dirty="0"/>
              <a:t>ISP pipe</a:t>
            </a:r>
            <a:endParaRPr lang="zh-CN" altLang="en-US" sz="1600" dirty="0"/>
          </a:p>
        </p:txBody>
      </p:sp>
      <p:sp>
        <p:nvSpPr>
          <p:cNvPr id="22" name="文本框 21"/>
          <p:cNvSpPr txBox="1"/>
          <p:nvPr userDrawn="1"/>
        </p:nvSpPr>
        <p:spPr>
          <a:xfrm>
            <a:off x="7228840" y="1252855"/>
            <a:ext cx="881380" cy="556260"/>
          </a:xfrm>
          <a:prstGeom prst="rect">
            <a:avLst/>
          </a:prstGeom>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ym typeface="+mn-ea"/>
              </a:rPr>
              <a:t>YUV</a:t>
            </a:r>
            <a:r>
              <a:rPr lang="en-US" altLang="zh-CN" sz="1600" dirty="0">
                <a:sym typeface="+mn-ea"/>
              </a:rPr>
              <a:t>域</a:t>
            </a:r>
            <a:endParaRPr lang="en-US" altLang="zh-CN" sz="1600" dirty="0">
              <a:sym typeface="+mn-ea"/>
            </a:endParaRPr>
          </a:p>
          <a:p>
            <a:pPr lvl="0" algn="ctr">
              <a:buClrTx/>
              <a:buSzTx/>
              <a:buFontTx/>
            </a:pPr>
            <a:r>
              <a:rPr lang="en-US" altLang="zh-CN" sz="1600" dirty="0">
                <a:sym typeface="+mn-ea"/>
              </a:rPr>
              <a:t>压缩</a:t>
            </a:r>
            <a:endParaRPr lang="en-US" altLang="zh-CN" sz="1600" dirty="0">
              <a:sym typeface="+mn-ea"/>
            </a:endParaRPr>
          </a:p>
        </p:txBody>
      </p:sp>
      <p:sp>
        <p:nvSpPr>
          <p:cNvPr id="29" name="文本框 28"/>
          <p:cNvSpPr txBox="1"/>
          <p:nvPr userDrawn="1"/>
        </p:nvSpPr>
        <p:spPr>
          <a:xfrm>
            <a:off x="8698865" y="1251585"/>
            <a:ext cx="1966595" cy="56896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olidFill>
                  <a:schemeClr val="bg1">
                    <a:lumMod val="75000"/>
                  </a:schemeClr>
                </a:solidFill>
                <a:sym typeface="+mn-ea"/>
              </a:rPr>
              <a:t>Display pipe grouping/ungrouping</a:t>
            </a:r>
            <a:endParaRPr lang="en-US" altLang="zh-CN" sz="1600" dirty="0">
              <a:solidFill>
                <a:schemeClr val="bg1">
                  <a:lumMod val="75000"/>
                </a:schemeClr>
              </a:solidFill>
              <a:sym typeface="+mn-ea"/>
            </a:endParaRPr>
          </a:p>
        </p:txBody>
      </p:sp>
      <p:cxnSp>
        <p:nvCxnSpPr>
          <p:cNvPr id="30" name="直接连接符 29"/>
          <p:cNvCxnSpPr>
            <a:stCxn id="15" idx="3"/>
            <a:endCxn id="18" idx="1"/>
          </p:cNvCxnSpPr>
          <p:nvPr userDrawn="1"/>
        </p:nvCxnSpPr>
        <p:spPr>
          <a:xfrm flipV="1">
            <a:off x="2480711" y="1533484"/>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pic>
        <p:nvPicPr>
          <p:cNvPr id="31" name="Picture 2" descr="查看源图像"/>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20120" y="1252855"/>
            <a:ext cx="746760" cy="56769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p:cNvCxnSpPr>
            <a:endCxn id="15" idx="1"/>
          </p:cNvCxnSpPr>
          <p:nvPr/>
        </p:nvCxnSpPr>
        <p:spPr>
          <a:xfrm>
            <a:off x="1105872" y="1535694"/>
            <a:ext cx="413385" cy="127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sp>
        <p:nvSpPr>
          <p:cNvPr id="33" name="文本框 6"/>
          <p:cNvSpPr txBox="1"/>
          <p:nvPr userDrawn="1"/>
        </p:nvSpPr>
        <p:spPr>
          <a:xfrm>
            <a:off x="3959860" y="1252220"/>
            <a:ext cx="1181100" cy="55626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p>
            <a:pPr algn="ctr"/>
            <a:r>
              <a:rPr lang="en-US" altLang="zh-CN" sz="1600" dirty="0"/>
              <a:t>Ungrouping</a:t>
            </a:r>
            <a:endParaRPr lang="zh-CN" altLang="en-US" sz="1600" dirty="0"/>
          </a:p>
        </p:txBody>
      </p:sp>
      <p:sp>
        <p:nvSpPr>
          <p:cNvPr id="34" name="文本框 33"/>
          <p:cNvSpPr txBox="1"/>
          <p:nvPr/>
        </p:nvSpPr>
        <p:spPr>
          <a:xfrm>
            <a:off x="1572260" y="1966595"/>
            <a:ext cx="846455" cy="26416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2</a:t>
            </a:r>
            <a:endParaRPr lang="zh-CN" altLang="en-US" sz="1200" i="1">
              <a:solidFill>
                <a:srgbClr val="4472C4"/>
              </a:solidFill>
            </a:endParaRPr>
          </a:p>
        </p:txBody>
      </p:sp>
      <p:sp>
        <p:nvSpPr>
          <p:cNvPr id="35" name="文本框 34"/>
          <p:cNvSpPr txBox="1"/>
          <p:nvPr/>
        </p:nvSpPr>
        <p:spPr>
          <a:xfrm>
            <a:off x="4072890" y="1978025"/>
            <a:ext cx="844550" cy="25273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3</a:t>
            </a:r>
            <a:endParaRPr lang="zh-CN" altLang="en-US" sz="1200" i="1">
              <a:solidFill>
                <a:srgbClr val="4472C4"/>
              </a:solidFill>
            </a:endParaRPr>
          </a:p>
        </p:txBody>
      </p:sp>
      <p:cxnSp>
        <p:nvCxnSpPr>
          <p:cNvPr id="36" name="直接连接符 35"/>
          <p:cNvCxnSpPr>
            <a:stCxn id="18" idx="3"/>
            <a:endCxn id="33" idx="1"/>
          </p:cNvCxnSpPr>
          <p:nvPr userDrawn="1"/>
        </p:nvCxnSpPr>
        <p:spPr>
          <a:xfrm flipV="1">
            <a:off x="3541796" y="1530309"/>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7" name="直接连接符 36"/>
          <p:cNvCxnSpPr>
            <a:stCxn id="33" idx="3"/>
            <a:endCxn id="21" idx="1"/>
          </p:cNvCxnSpPr>
          <p:nvPr userDrawn="1"/>
        </p:nvCxnSpPr>
        <p:spPr>
          <a:xfrm>
            <a:off x="5140726" y="1530309"/>
            <a:ext cx="56388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 name="直接连接符 1"/>
          <p:cNvCxnSpPr>
            <a:stCxn id="21" idx="3"/>
            <a:endCxn id="22" idx="1"/>
          </p:cNvCxnSpPr>
          <p:nvPr userDrawn="1"/>
        </p:nvCxnSpPr>
        <p:spPr>
          <a:xfrm flipV="1">
            <a:off x="6595511" y="1530944"/>
            <a:ext cx="633095" cy="254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9" name="直接连接符 38"/>
          <p:cNvCxnSpPr>
            <a:stCxn id="22" idx="3"/>
            <a:endCxn id="29" idx="1"/>
          </p:cNvCxnSpPr>
          <p:nvPr userDrawn="1"/>
        </p:nvCxnSpPr>
        <p:spPr>
          <a:xfrm>
            <a:off x="8109986" y="1530944"/>
            <a:ext cx="588645" cy="508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41" name="直接连接符 40"/>
          <p:cNvCxnSpPr>
            <a:stCxn id="29" idx="3"/>
            <a:endCxn id="31" idx="1"/>
          </p:cNvCxnSpPr>
          <p:nvPr userDrawn="1"/>
        </p:nvCxnSpPr>
        <p:spPr>
          <a:xfrm>
            <a:off x="10665226" y="1536024"/>
            <a:ext cx="454660" cy="63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sp>
        <p:nvSpPr>
          <p:cNvPr id="43" name="文本框 42"/>
          <p:cNvSpPr txBox="1"/>
          <p:nvPr userDrawn="1"/>
        </p:nvSpPr>
        <p:spPr>
          <a:xfrm>
            <a:off x="5836285" y="1985645"/>
            <a:ext cx="518795" cy="215900"/>
          </a:xfrm>
          <a:prstGeom prst="rect">
            <a:avLst/>
          </a:prstGeom>
          <a:noFill/>
        </p:spPr>
        <p:txBody>
          <a:bodyPr wrap="square" rtlCol="0" anchor="t">
            <a:noAutofit/>
          </a:bodyPr>
          <a:p>
            <a:pPr lvl="0" algn="l">
              <a:buClrTx/>
              <a:buSzTx/>
              <a:buFontTx/>
            </a:pPr>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ASR</a:t>
            </a:r>
            <a:endPar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4" name="TextBox 4"/>
          <p:cNvSpPr txBox="1"/>
          <p:nvPr/>
        </p:nvSpPr>
        <p:spPr>
          <a:xfrm>
            <a:off x="339903" y="217616"/>
            <a:ext cx="2151380" cy="506730"/>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低照度环境</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demo</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4"/>
          <p:cNvSpPr txBox="1"/>
          <p:nvPr/>
        </p:nvSpPr>
        <p:spPr>
          <a:xfrm>
            <a:off x="340995" y="2730500"/>
            <a:ext cx="4942840" cy="1568450"/>
          </a:xfrm>
          <a:prstGeom prst="rect">
            <a:avLst/>
          </a:prstGeom>
          <a:noFill/>
        </p:spPr>
        <p:txBody>
          <a:bodyPr wrap="square" rtlCol="0">
            <a:spAutoFit/>
          </a:bodyPr>
          <a:p>
            <a:pPr marL="342900" indent="-342900" algn="l">
              <a:lnSpc>
                <a:spcPct val="150000"/>
              </a:lnSpc>
              <a:buChar char="•"/>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mn-ea"/>
              </a:rPr>
              <a:t>AI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降噪方式</a:t>
            </a: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1" indent="0" algn="l">
              <a:lnSpc>
                <a:spcPct val="150000"/>
              </a:lnSpc>
              <a:buNone/>
            </a:pP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AI 2D</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AI 2D + ASR 3D</a:t>
            </a:r>
            <a:endParaRPr lang="en-US"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1" indent="0" algn="l">
              <a:lnSpc>
                <a:spcPct val="150000"/>
              </a:lnSpc>
              <a:buNone/>
            </a:pP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AI 3D</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AI 3D + ASR 2D</a:t>
            </a:r>
            <a:endParaRPr lang="en-US"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1" indent="0" algn="l">
              <a:lnSpc>
                <a:spcPct val="150000"/>
              </a:lnSpc>
              <a:buNone/>
            </a:pP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风险项：</a:t>
            </a: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AI 3D</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有明显闪烁</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grpSp>
        <p:nvGrpSpPr>
          <p:cNvPr id="6" name="组合 5"/>
          <p:cNvGrpSpPr/>
          <p:nvPr userDrawn="1"/>
        </p:nvGrpSpPr>
        <p:grpSpPr>
          <a:xfrm>
            <a:off x="461347" y="1346146"/>
            <a:ext cx="641985" cy="329565"/>
            <a:chOff x="2716" y="2979"/>
            <a:chExt cx="1011" cy="519"/>
          </a:xfrm>
          <a:solidFill>
            <a:schemeClr val="bg1">
              <a:lumMod val="65000"/>
            </a:schemeClr>
          </a:solidFill>
        </p:grpSpPr>
        <p:sp>
          <p:nvSpPr>
            <p:cNvPr id="13" name="等腰三角形 12"/>
            <p:cNvSpPr/>
            <p:nvPr userDrawn="1"/>
          </p:nvSpPr>
          <p:spPr>
            <a:xfrm rot="5400000">
              <a:off x="2693" y="3009"/>
              <a:ext cx="512" cy="466"/>
            </a:xfrm>
            <a:prstGeom prst="triangle">
              <a:avLst>
                <a:gd name="adj" fmla="val 50057"/>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sp>
          <p:nvSpPr>
            <p:cNvPr id="14" name="矩形 13"/>
            <p:cNvSpPr/>
            <p:nvPr userDrawn="1"/>
          </p:nvSpPr>
          <p:spPr>
            <a:xfrm>
              <a:off x="3011" y="2979"/>
              <a:ext cx="716" cy="517"/>
            </a:xfrm>
            <a:prstGeom prst="rect">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grpSp>
      <p:sp>
        <p:nvSpPr>
          <p:cNvPr id="15" name="文本框 14"/>
          <p:cNvSpPr txBox="1"/>
          <p:nvPr userDrawn="1"/>
        </p:nvSpPr>
        <p:spPr>
          <a:xfrm>
            <a:off x="1519555" y="1252855"/>
            <a:ext cx="961390" cy="567055"/>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olidFill>
                  <a:schemeClr val="bg1">
                    <a:lumMod val="75000"/>
                  </a:schemeClr>
                </a:solidFill>
                <a:sym typeface="+mn-ea"/>
              </a:rPr>
              <a:t>raw </a:t>
            </a:r>
            <a:r>
              <a:rPr lang="en-US" altLang="zh-CN" sz="1600" dirty="0">
                <a:solidFill>
                  <a:schemeClr val="bg1">
                    <a:lumMod val="75000"/>
                  </a:schemeClr>
                </a:solidFill>
                <a:sym typeface="+mn-ea"/>
              </a:rPr>
              <a:t>域</a:t>
            </a:r>
            <a:r>
              <a:rPr lang="en-US" altLang="zh-CN" sz="1600" dirty="0">
                <a:solidFill>
                  <a:schemeClr val="bg1">
                    <a:lumMod val="75000"/>
                  </a:schemeClr>
                </a:solidFill>
                <a:sym typeface="+mn-ea"/>
              </a:rPr>
              <a:t>grouping</a:t>
            </a:r>
            <a:endParaRPr lang="en-US" altLang="zh-CN" sz="1600" dirty="0">
              <a:solidFill>
                <a:schemeClr val="bg1">
                  <a:lumMod val="75000"/>
                </a:schemeClr>
              </a:solidFill>
              <a:sym typeface="+mn-ea"/>
            </a:endParaRPr>
          </a:p>
        </p:txBody>
      </p:sp>
      <p:sp>
        <p:nvSpPr>
          <p:cNvPr id="18" name="文本框 17"/>
          <p:cNvSpPr txBox="1"/>
          <p:nvPr userDrawn="1"/>
        </p:nvSpPr>
        <p:spPr>
          <a:xfrm>
            <a:off x="2898775" y="1249045"/>
            <a:ext cx="643255" cy="568325"/>
          </a:xfrm>
          <a:prstGeom prst="rect">
            <a:avLst/>
          </a:prstGeom>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ym typeface="+mn-ea"/>
              </a:rPr>
              <a:t>AI</a:t>
            </a:r>
            <a:endParaRPr lang="en-US" altLang="zh-CN" sz="1600" dirty="0">
              <a:sym typeface="+mn-ea"/>
            </a:endParaRPr>
          </a:p>
          <a:p>
            <a:pPr lvl="0" algn="ctr">
              <a:buClrTx/>
              <a:buSzTx/>
              <a:buFontTx/>
            </a:pPr>
            <a:r>
              <a:rPr lang="en-US" altLang="zh-CN" sz="1600" dirty="0">
                <a:sym typeface="+mn-ea"/>
              </a:rPr>
              <a:t> </a:t>
            </a:r>
            <a:r>
              <a:rPr lang="en-US" altLang="zh-CN" sz="1600" dirty="0">
                <a:sym typeface="+mn-ea"/>
              </a:rPr>
              <a:t>降噪</a:t>
            </a:r>
            <a:endParaRPr lang="en-US" altLang="zh-CN" sz="1600" dirty="0">
              <a:sym typeface="+mn-ea"/>
            </a:endParaRPr>
          </a:p>
        </p:txBody>
      </p:sp>
      <p:sp>
        <p:nvSpPr>
          <p:cNvPr id="21" name="文本框 20"/>
          <p:cNvSpPr txBox="1"/>
          <p:nvPr userDrawn="1"/>
        </p:nvSpPr>
        <p:spPr>
          <a:xfrm>
            <a:off x="5704840" y="1256030"/>
            <a:ext cx="890905" cy="55499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p>
            <a:r>
              <a:rPr lang="en-US" altLang="zh-CN" sz="1600" dirty="0"/>
              <a:t>ISP pipe</a:t>
            </a:r>
            <a:endParaRPr lang="zh-CN" altLang="en-US" sz="1600" dirty="0"/>
          </a:p>
        </p:txBody>
      </p:sp>
      <p:sp>
        <p:nvSpPr>
          <p:cNvPr id="22" name="文本框 21"/>
          <p:cNvSpPr txBox="1"/>
          <p:nvPr userDrawn="1"/>
        </p:nvSpPr>
        <p:spPr>
          <a:xfrm>
            <a:off x="7228840" y="1252855"/>
            <a:ext cx="881380" cy="55626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olidFill>
                  <a:schemeClr val="bg1">
                    <a:lumMod val="75000"/>
                  </a:schemeClr>
                </a:solidFill>
                <a:sym typeface="+mn-ea"/>
              </a:rPr>
              <a:t>YUV</a:t>
            </a:r>
            <a:r>
              <a:rPr lang="en-US" altLang="zh-CN" sz="1600" dirty="0">
                <a:solidFill>
                  <a:schemeClr val="bg1">
                    <a:lumMod val="75000"/>
                  </a:schemeClr>
                </a:solidFill>
                <a:sym typeface="+mn-ea"/>
              </a:rPr>
              <a:t>域</a:t>
            </a:r>
            <a:endParaRPr lang="en-US" altLang="zh-CN" sz="1600" dirty="0">
              <a:solidFill>
                <a:schemeClr val="bg1">
                  <a:lumMod val="75000"/>
                </a:schemeClr>
              </a:solidFill>
              <a:sym typeface="+mn-ea"/>
            </a:endParaRPr>
          </a:p>
          <a:p>
            <a:pPr lvl="0" algn="ctr">
              <a:buClrTx/>
              <a:buSzTx/>
              <a:buFontTx/>
            </a:pPr>
            <a:r>
              <a:rPr lang="en-US" altLang="zh-CN" sz="1600" dirty="0">
                <a:solidFill>
                  <a:schemeClr val="bg1">
                    <a:lumMod val="75000"/>
                  </a:schemeClr>
                </a:solidFill>
                <a:sym typeface="+mn-ea"/>
              </a:rPr>
              <a:t>压缩</a:t>
            </a:r>
            <a:endParaRPr lang="en-US" altLang="zh-CN" sz="1600" dirty="0">
              <a:solidFill>
                <a:schemeClr val="bg1">
                  <a:lumMod val="75000"/>
                </a:schemeClr>
              </a:solidFill>
              <a:sym typeface="+mn-ea"/>
            </a:endParaRPr>
          </a:p>
        </p:txBody>
      </p:sp>
      <p:sp>
        <p:nvSpPr>
          <p:cNvPr id="29" name="文本框 28"/>
          <p:cNvSpPr txBox="1"/>
          <p:nvPr userDrawn="1"/>
        </p:nvSpPr>
        <p:spPr>
          <a:xfrm>
            <a:off x="8698865" y="1251585"/>
            <a:ext cx="1966595" cy="56896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olidFill>
                  <a:schemeClr val="bg1">
                    <a:lumMod val="75000"/>
                  </a:schemeClr>
                </a:solidFill>
                <a:sym typeface="+mn-ea"/>
              </a:rPr>
              <a:t>Display pipe grouping/ungrouping</a:t>
            </a:r>
            <a:endParaRPr lang="en-US" altLang="zh-CN" sz="1600" dirty="0">
              <a:solidFill>
                <a:schemeClr val="bg1">
                  <a:lumMod val="75000"/>
                </a:schemeClr>
              </a:solidFill>
              <a:sym typeface="+mn-ea"/>
            </a:endParaRPr>
          </a:p>
        </p:txBody>
      </p:sp>
      <p:cxnSp>
        <p:nvCxnSpPr>
          <p:cNvPr id="30" name="直接连接符 29"/>
          <p:cNvCxnSpPr>
            <a:stCxn id="15" idx="3"/>
            <a:endCxn id="18" idx="1"/>
          </p:cNvCxnSpPr>
          <p:nvPr userDrawn="1"/>
        </p:nvCxnSpPr>
        <p:spPr>
          <a:xfrm flipV="1">
            <a:off x="2480711" y="1533484"/>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pic>
        <p:nvPicPr>
          <p:cNvPr id="31" name="Picture 2" descr="查看源图像"/>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20120" y="1252855"/>
            <a:ext cx="746760" cy="56769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p:cNvCxnSpPr>
            <a:endCxn id="15" idx="1"/>
          </p:cNvCxnSpPr>
          <p:nvPr/>
        </p:nvCxnSpPr>
        <p:spPr>
          <a:xfrm>
            <a:off x="1105872" y="1535694"/>
            <a:ext cx="413385" cy="127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sp>
        <p:nvSpPr>
          <p:cNvPr id="33" name="文本框 6"/>
          <p:cNvSpPr txBox="1"/>
          <p:nvPr userDrawn="1"/>
        </p:nvSpPr>
        <p:spPr>
          <a:xfrm>
            <a:off x="3959860" y="1252220"/>
            <a:ext cx="1181100" cy="55626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olidFill>
                  <a:schemeClr val="bg1">
                    <a:lumMod val="75000"/>
                  </a:schemeClr>
                </a:solidFill>
                <a:sym typeface="+mn-ea"/>
              </a:rPr>
              <a:t>Ungrouping</a:t>
            </a:r>
            <a:endParaRPr lang="en-US" altLang="zh-CN" sz="1600" dirty="0">
              <a:solidFill>
                <a:schemeClr val="bg1">
                  <a:lumMod val="75000"/>
                </a:schemeClr>
              </a:solidFill>
              <a:sym typeface="+mn-ea"/>
            </a:endParaRPr>
          </a:p>
        </p:txBody>
      </p:sp>
      <p:sp>
        <p:nvSpPr>
          <p:cNvPr id="34" name="文本框 33"/>
          <p:cNvSpPr txBox="1"/>
          <p:nvPr/>
        </p:nvSpPr>
        <p:spPr>
          <a:xfrm>
            <a:off x="1572260" y="1966595"/>
            <a:ext cx="846455" cy="26416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2</a:t>
            </a:r>
            <a:endParaRPr lang="zh-CN" altLang="en-US" sz="1200" i="1">
              <a:solidFill>
                <a:srgbClr val="4472C4"/>
              </a:solidFill>
            </a:endParaRPr>
          </a:p>
        </p:txBody>
      </p:sp>
      <p:sp>
        <p:nvSpPr>
          <p:cNvPr id="35" name="文本框 34"/>
          <p:cNvSpPr txBox="1"/>
          <p:nvPr/>
        </p:nvSpPr>
        <p:spPr>
          <a:xfrm>
            <a:off x="4072890" y="1978025"/>
            <a:ext cx="844550" cy="25273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3</a:t>
            </a:r>
            <a:endParaRPr lang="zh-CN" altLang="en-US" sz="1200" i="1">
              <a:solidFill>
                <a:srgbClr val="4472C4"/>
              </a:solidFill>
            </a:endParaRPr>
          </a:p>
        </p:txBody>
      </p:sp>
      <p:cxnSp>
        <p:nvCxnSpPr>
          <p:cNvPr id="36" name="直接连接符 35"/>
          <p:cNvCxnSpPr>
            <a:stCxn id="18" idx="3"/>
            <a:endCxn id="33" idx="1"/>
          </p:cNvCxnSpPr>
          <p:nvPr userDrawn="1"/>
        </p:nvCxnSpPr>
        <p:spPr>
          <a:xfrm flipV="1">
            <a:off x="3541796" y="1530309"/>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7" name="直接连接符 36"/>
          <p:cNvCxnSpPr>
            <a:stCxn id="33" idx="3"/>
            <a:endCxn id="21" idx="1"/>
          </p:cNvCxnSpPr>
          <p:nvPr userDrawn="1"/>
        </p:nvCxnSpPr>
        <p:spPr>
          <a:xfrm>
            <a:off x="5140726" y="1530309"/>
            <a:ext cx="56388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 name="直接连接符 1"/>
          <p:cNvCxnSpPr>
            <a:stCxn id="21" idx="3"/>
            <a:endCxn id="22" idx="1"/>
          </p:cNvCxnSpPr>
          <p:nvPr userDrawn="1"/>
        </p:nvCxnSpPr>
        <p:spPr>
          <a:xfrm flipV="1">
            <a:off x="6595511" y="1530944"/>
            <a:ext cx="633095" cy="254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9" name="直接连接符 38"/>
          <p:cNvCxnSpPr>
            <a:stCxn id="22" idx="3"/>
            <a:endCxn id="29" idx="1"/>
          </p:cNvCxnSpPr>
          <p:nvPr userDrawn="1"/>
        </p:nvCxnSpPr>
        <p:spPr>
          <a:xfrm>
            <a:off x="8109986" y="1530944"/>
            <a:ext cx="588645" cy="508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41" name="直接连接符 40"/>
          <p:cNvCxnSpPr>
            <a:stCxn id="29" idx="3"/>
            <a:endCxn id="31" idx="1"/>
          </p:cNvCxnSpPr>
          <p:nvPr userDrawn="1"/>
        </p:nvCxnSpPr>
        <p:spPr>
          <a:xfrm>
            <a:off x="10665226" y="1536024"/>
            <a:ext cx="454660" cy="63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sp>
        <p:nvSpPr>
          <p:cNvPr id="43" name="文本框 42"/>
          <p:cNvSpPr txBox="1"/>
          <p:nvPr userDrawn="1"/>
        </p:nvSpPr>
        <p:spPr>
          <a:xfrm>
            <a:off x="5836285" y="1985645"/>
            <a:ext cx="518795" cy="215900"/>
          </a:xfrm>
          <a:prstGeom prst="rect">
            <a:avLst/>
          </a:prstGeom>
          <a:noFill/>
        </p:spPr>
        <p:txBody>
          <a:bodyPr wrap="square" rtlCol="0" anchor="t">
            <a:noAutofit/>
          </a:bodyPr>
          <a:p>
            <a:pPr lvl="0" algn="l">
              <a:buClrTx/>
              <a:buSzTx/>
              <a:buFontTx/>
            </a:pPr>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ASR</a:t>
            </a:r>
            <a:endPar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4" name="TextBox 4"/>
          <p:cNvSpPr txBox="1"/>
          <p:nvPr/>
        </p:nvSpPr>
        <p:spPr>
          <a:xfrm>
            <a:off x="339903" y="217616"/>
            <a:ext cx="2151380" cy="506730"/>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低照度环境</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demo</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 name="文本框 3"/>
          <p:cNvSpPr txBox="1"/>
          <p:nvPr userDrawn="1"/>
        </p:nvSpPr>
        <p:spPr>
          <a:xfrm>
            <a:off x="912927" y="4629806"/>
            <a:ext cx="3098800" cy="368300"/>
          </a:xfrm>
          <a:prstGeom prst="rect">
            <a:avLst/>
          </a:prstGeom>
        </p:spPr>
        <p:txBody>
          <a:bodyPr wrap="square" rtlCol="0">
            <a:spAutoFit/>
          </a:bodyPr>
          <a:p>
            <a:r>
              <a:rPr lang="en-US" altLang="zh-CN" b="1" dirty="0"/>
              <a:t>Demo protocol：</a:t>
            </a:r>
            <a:endParaRPr lang="en-US" altLang="zh-CN" b="1" dirty="0"/>
          </a:p>
        </p:txBody>
      </p:sp>
      <p:graphicFrame>
        <p:nvGraphicFramePr>
          <p:cNvPr id="5" name="表格 4"/>
          <p:cNvGraphicFramePr/>
          <p:nvPr>
            <p:custDataLst>
              <p:tags r:id="rId2"/>
            </p:custDataLst>
          </p:nvPr>
        </p:nvGraphicFramePr>
        <p:xfrm>
          <a:off x="913130" y="5024755"/>
          <a:ext cx="8855710" cy="1471295"/>
        </p:xfrm>
        <a:graphic>
          <a:graphicData uri="http://schemas.openxmlformats.org/drawingml/2006/table">
            <a:tbl>
              <a:tblPr firstRow="1" bandRow="1">
                <a:tableStyleId>{5940675A-B579-460E-94D1-54222C63F5DA}</a:tableStyleId>
              </a:tblPr>
              <a:tblGrid>
                <a:gridCol w="1183005"/>
                <a:gridCol w="2515235"/>
                <a:gridCol w="1090295"/>
                <a:gridCol w="1745615"/>
                <a:gridCol w="1512000"/>
              </a:tblGrid>
              <a:tr h="365760">
                <a:tc>
                  <a:txBody>
                    <a:bodyPr/>
                    <a:p>
                      <a:pPr algn="ctr">
                        <a:buNone/>
                      </a:pPr>
                      <a:r>
                        <a:rPr lang="zh-CN" altLang="en-US" b="1"/>
                        <a:t>文件夹名</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zh-CN" altLang="en-US" b="1"/>
                        <a:t>文件名</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zh-CN" altLang="en-US" b="1"/>
                        <a:t>场景</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zh-CN" altLang="en-US" sz="1800" b="1">
                          <a:sym typeface="+mn-ea"/>
                        </a:rPr>
                        <a:t>观察目的</a:t>
                      </a:r>
                      <a:endParaRPr lang="zh-CN" altLang="en-US" sz="1800" b="1">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b="1" dirty="0"/>
                        <a:t>content</a:t>
                      </a:r>
                      <a:endParaRPr lang="en-US" altLang="zh-CN" b="1"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1105535">
                <a:tc>
                  <a:txBody>
                    <a:bodyPr/>
                    <a:p>
                      <a:pPr algn="ctr">
                        <a:buNone/>
                      </a:pPr>
                      <a:r>
                        <a:rPr lang="en-US" altLang="zh-CN" sz="1800">
                          <a:sym typeface="+mn-ea"/>
                        </a:rPr>
                        <a:t>AI</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zh-CN" altLang="en-US" sz="1600"/>
                        <a:t>static_</a:t>
                      </a:r>
                      <a:r>
                        <a:rPr lang="en-US" altLang="zh-CN" sz="1600"/>
                        <a:t>asr</a:t>
                      </a:r>
                      <a:r>
                        <a:rPr lang="zh-CN" altLang="en-US" sz="1600"/>
                        <a:t>.avi</a:t>
                      </a:r>
                      <a:endParaRPr lang="zh-CN" altLang="en-US" sz="1600"/>
                    </a:p>
                    <a:p>
                      <a:pPr algn="ctr">
                        <a:buNone/>
                      </a:pPr>
                      <a:r>
                        <a:rPr lang="zh-CN" altLang="en-US" sz="1600">
                          <a:sym typeface="+mn-ea"/>
                        </a:rPr>
                        <a:t>static_</a:t>
                      </a:r>
                      <a:r>
                        <a:rPr lang="en-US" altLang="zh-CN" sz="1600">
                          <a:sym typeface="+mn-ea"/>
                        </a:rPr>
                        <a:t>ai2d</a:t>
                      </a:r>
                      <a:r>
                        <a:rPr lang="zh-CN" altLang="en-US" sz="1600">
                          <a:sym typeface="+mn-ea"/>
                        </a:rPr>
                        <a:t>.avi</a:t>
                      </a:r>
                      <a:endParaRPr lang="zh-CN" altLang="en-US" sz="1600">
                        <a:sym typeface="+mn-ea"/>
                      </a:endParaRPr>
                    </a:p>
                    <a:p>
                      <a:pPr algn="ctr">
                        <a:buNone/>
                      </a:pPr>
                      <a:r>
                        <a:rPr lang="zh-CN" altLang="en-US" sz="1600">
                          <a:sym typeface="+mn-ea"/>
                        </a:rPr>
                        <a:t>static_</a:t>
                      </a:r>
                      <a:r>
                        <a:rPr lang="en-US" altLang="zh-CN" sz="1600">
                          <a:sym typeface="+mn-ea"/>
                        </a:rPr>
                        <a:t>ai3d</a:t>
                      </a:r>
                      <a:r>
                        <a:rPr lang="zh-CN" altLang="en-US" sz="1600">
                          <a:sym typeface="+mn-ea"/>
                        </a:rPr>
                        <a:t>.avi</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sz="1600">
                          <a:sym typeface="+mn-ea"/>
                        </a:rPr>
                        <a:t>Static</a:t>
                      </a:r>
                      <a:endParaRPr lang="en-US" altLang="zh-CN" sz="160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sz="1600" dirty="0">
                          <a:sym typeface="+mn-ea"/>
                        </a:rPr>
                        <a:t>Flicker</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zh-CN" altLang="en-US" sz="1600" dirty="0">
                          <a:sym typeface="+mn-ea"/>
                        </a:rPr>
                        <a:t>海报，色卡</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sp>
        <p:nvSpPr>
          <p:cNvPr id="3" name="文本框 2"/>
          <p:cNvSpPr txBox="1"/>
          <p:nvPr/>
        </p:nvSpPr>
        <p:spPr>
          <a:xfrm>
            <a:off x="648970" y="636905"/>
            <a:ext cx="2368550" cy="506730"/>
          </a:xfrm>
          <a:prstGeom prst="rect">
            <a:avLst/>
          </a:prstGeom>
          <a:noFill/>
        </p:spPr>
        <p:txBody>
          <a:bodyPr wrap="none" rtlCol="0" anchor="t">
            <a:spAutoFit/>
          </a:bodyPr>
          <a:p>
            <a:pPr lvl="1" indent="0" algn="l">
              <a:lnSpc>
                <a:spcPct val="150000"/>
              </a:lnSpc>
              <a:buNone/>
            </a:pPr>
            <a:r>
              <a:rPr lang="en-US" b="1" dirty="0">
                <a:latin typeface="Times New Roman" panose="02020603050405020304" pitchFamily="18" charset="0"/>
                <a:ea typeface="宋体" panose="02010600030101010101" pitchFamily="2" charset="-122"/>
                <a:cs typeface="Times New Roman" panose="02020603050405020304" pitchFamily="18" charset="0"/>
                <a:sym typeface="+mn-ea"/>
              </a:rPr>
              <a:t>10lux</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12800ISO</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4"/>
          <p:cNvSpPr txBox="1"/>
          <p:nvPr/>
        </p:nvSpPr>
        <p:spPr>
          <a:xfrm>
            <a:off x="340995" y="2730500"/>
            <a:ext cx="4942840" cy="829945"/>
          </a:xfrm>
          <a:prstGeom prst="rect">
            <a:avLst/>
          </a:prstGeom>
          <a:noFill/>
        </p:spPr>
        <p:txBody>
          <a:bodyPr wrap="square" rtlCol="0">
            <a:spAutoFit/>
          </a:bodyPr>
          <a:p>
            <a:pPr marL="342900" lvl="1" indent="-342900" algn="l">
              <a:lnSpc>
                <a:spcPct val="150000"/>
              </a:lnSpc>
              <a:buClrTx/>
              <a:buSzTx/>
              <a:buFontTx/>
              <a:buChar char="•"/>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mn-ea"/>
              </a:rPr>
              <a:t>AI降噪与grouping方案结合</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lvl="1" indent="0" algn="l">
              <a:lnSpc>
                <a:spcPct val="150000"/>
              </a:lnSpc>
              <a:buClrTx/>
              <a:buSzTx/>
              <a:buFontTx/>
              <a:buNone/>
            </a:pP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风险项</a:t>
            </a:r>
            <a:r>
              <a:rPr 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mn-ea"/>
              </a:rPr>
              <a:t>periphery</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区域高频图像轻微抖动与</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模糊</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grpSp>
        <p:nvGrpSpPr>
          <p:cNvPr id="6" name="组合 5"/>
          <p:cNvGrpSpPr/>
          <p:nvPr userDrawn="1"/>
        </p:nvGrpSpPr>
        <p:grpSpPr>
          <a:xfrm>
            <a:off x="461347" y="1346146"/>
            <a:ext cx="641985" cy="329565"/>
            <a:chOff x="2716" y="2979"/>
            <a:chExt cx="1011" cy="519"/>
          </a:xfrm>
          <a:solidFill>
            <a:schemeClr val="bg1">
              <a:lumMod val="65000"/>
            </a:schemeClr>
          </a:solidFill>
        </p:grpSpPr>
        <p:sp>
          <p:nvSpPr>
            <p:cNvPr id="13" name="等腰三角形 12"/>
            <p:cNvSpPr/>
            <p:nvPr userDrawn="1"/>
          </p:nvSpPr>
          <p:spPr>
            <a:xfrm rot="5400000">
              <a:off x="2693" y="3009"/>
              <a:ext cx="512" cy="466"/>
            </a:xfrm>
            <a:prstGeom prst="triangle">
              <a:avLst>
                <a:gd name="adj" fmla="val 50057"/>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sp>
          <p:nvSpPr>
            <p:cNvPr id="14" name="矩形 13"/>
            <p:cNvSpPr/>
            <p:nvPr userDrawn="1"/>
          </p:nvSpPr>
          <p:spPr>
            <a:xfrm>
              <a:off x="3011" y="2979"/>
              <a:ext cx="716" cy="517"/>
            </a:xfrm>
            <a:prstGeom prst="rect">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grpSp>
      <p:sp>
        <p:nvSpPr>
          <p:cNvPr id="15" name="文本框 14"/>
          <p:cNvSpPr txBox="1"/>
          <p:nvPr userDrawn="1"/>
        </p:nvSpPr>
        <p:spPr>
          <a:xfrm>
            <a:off x="1519555" y="1252855"/>
            <a:ext cx="961390" cy="567055"/>
          </a:xfrm>
          <a:prstGeom prst="rect">
            <a:avLst/>
          </a:prstGeom>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ym typeface="+mn-ea"/>
              </a:rPr>
              <a:t>raw </a:t>
            </a:r>
            <a:r>
              <a:rPr lang="en-US" altLang="zh-CN" sz="1600" dirty="0">
                <a:sym typeface="+mn-ea"/>
              </a:rPr>
              <a:t>域</a:t>
            </a:r>
            <a:r>
              <a:rPr lang="en-US" altLang="zh-CN" sz="1600" dirty="0">
                <a:sym typeface="+mn-ea"/>
              </a:rPr>
              <a:t>grouping</a:t>
            </a:r>
            <a:endParaRPr lang="en-US" altLang="zh-CN" sz="1600" dirty="0">
              <a:sym typeface="+mn-ea"/>
            </a:endParaRPr>
          </a:p>
        </p:txBody>
      </p:sp>
      <p:sp>
        <p:nvSpPr>
          <p:cNvPr id="18" name="文本框 17"/>
          <p:cNvSpPr txBox="1"/>
          <p:nvPr userDrawn="1"/>
        </p:nvSpPr>
        <p:spPr>
          <a:xfrm>
            <a:off x="2898775" y="1249045"/>
            <a:ext cx="643255" cy="568325"/>
          </a:xfrm>
          <a:prstGeom prst="rect">
            <a:avLst/>
          </a:prstGeom>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ym typeface="+mn-ea"/>
              </a:rPr>
              <a:t>AI</a:t>
            </a:r>
            <a:endParaRPr lang="en-US" altLang="zh-CN" sz="1600" dirty="0">
              <a:sym typeface="+mn-ea"/>
            </a:endParaRPr>
          </a:p>
          <a:p>
            <a:pPr lvl="0" algn="ctr">
              <a:buClrTx/>
              <a:buSzTx/>
              <a:buFontTx/>
            </a:pPr>
            <a:r>
              <a:rPr lang="en-US" altLang="zh-CN" sz="1600" dirty="0">
                <a:sym typeface="+mn-ea"/>
              </a:rPr>
              <a:t> </a:t>
            </a:r>
            <a:r>
              <a:rPr lang="en-US" altLang="zh-CN" sz="1600" dirty="0">
                <a:sym typeface="+mn-ea"/>
              </a:rPr>
              <a:t>降噪</a:t>
            </a:r>
            <a:endParaRPr lang="en-US" altLang="zh-CN" sz="1600" dirty="0">
              <a:sym typeface="+mn-ea"/>
            </a:endParaRPr>
          </a:p>
        </p:txBody>
      </p:sp>
      <p:sp>
        <p:nvSpPr>
          <p:cNvPr id="21" name="文本框 20"/>
          <p:cNvSpPr txBox="1"/>
          <p:nvPr userDrawn="1"/>
        </p:nvSpPr>
        <p:spPr>
          <a:xfrm>
            <a:off x="5704840" y="1256030"/>
            <a:ext cx="890905" cy="55499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p>
            <a:r>
              <a:rPr lang="en-US" altLang="zh-CN" sz="1600" dirty="0"/>
              <a:t>ISP pipe</a:t>
            </a:r>
            <a:endParaRPr lang="zh-CN" altLang="en-US" sz="1600" dirty="0"/>
          </a:p>
        </p:txBody>
      </p:sp>
      <p:sp>
        <p:nvSpPr>
          <p:cNvPr id="22" name="文本框 21"/>
          <p:cNvSpPr txBox="1"/>
          <p:nvPr userDrawn="1"/>
        </p:nvSpPr>
        <p:spPr>
          <a:xfrm>
            <a:off x="7228840" y="1252855"/>
            <a:ext cx="881380" cy="55626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olidFill>
                  <a:schemeClr val="bg1">
                    <a:lumMod val="75000"/>
                  </a:schemeClr>
                </a:solidFill>
                <a:sym typeface="+mn-ea"/>
              </a:rPr>
              <a:t>YUV</a:t>
            </a:r>
            <a:r>
              <a:rPr lang="en-US" altLang="zh-CN" sz="1600" dirty="0">
                <a:solidFill>
                  <a:schemeClr val="bg1">
                    <a:lumMod val="75000"/>
                  </a:schemeClr>
                </a:solidFill>
                <a:sym typeface="+mn-ea"/>
              </a:rPr>
              <a:t>域</a:t>
            </a:r>
            <a:endParaRPr lang="en-US" altLang="zh-CN" sz="1600" dirty="0">
              <a:solidFill>
                <a:schemeClr val="bg1">
                  <a:lumMod val="75000"/>
                </a:schemeClr>
              </a:solidFill>
              <a:sym typeface="+mn-ea"/>
            </a:endParaRPr>
          </a:p>
          <a:p>
            <a:pPr lvl="0" algn="ctr">
              <a:buClrTx/>
              <a:buSzTx/>
              <a:buFontTx/>
            </a:pPr>
            <a:r>
              <a:rPr lang="en-US" altLang="zh-CN" sz="1600" dirty="0">
                <a:solidFill>
                  <a:schemeClr val="bg1">
                    <a:lumMod val="75000"/>
                  </a:schemeClr>
                </a:solidFill>
                <a:sym typeface="+mn-ea"/>
              </a:rPr>
              <a:t>压缩</a:t>
            </a:r>
            <a:endParaRPr lang="en-US" altLang="zh-CN" sz="1600" dirty="0">
              <a:solidFill>
                <a:schemeClr val="bg1">
                  <a:lumMod val="75000"/>
                </a:schemeClr>
              </a:solidFill>
              <a:sym typeface="+mn-ea"/>
            </a:endParaRPr>
          </a:p>
        </p:txBody>
      </p:sp>
      <p:sp>
        <p:nvSpPr>
          <p:cNvPr id="29" name="文本框 28"/>
          <p:cNvSpPr txBox="1"/>
          <p:nvPr userDrawn="1"/>
        </p:nvSpPr>
        <p:spPr>
          <a:xfrm>
            <a:off x="8698865" y="1251585"/>
            <a:ext cx="1966595" cy="56896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olidFill>
                  <a:schemeClr val="bg1">
                    <a:lumMod val="75000"/>
                  </a:schemeClr>
                </a:solidFill>
                <a:sym typeface="+mn-ea"/>
              </a:rPr>
              <a:t>Display pipe grouping/ungrouping</a:t>
            </a:r>
            <a:endParaRPr lang="en-US" altLang="zh-CN" sz="1600" dirty="0">
              <a:solidFill>
                <a:schemeClr val="bg1">
                  <a:lumMod val="75000"/>
                </a:schemeClr>
              </a:solidFill>
              <a:sym typeface="+mn-ea"/>
            </a:endParaRPr>
          </a:p>
        </p:txBody>
      </p:sp>
      <p:cxnSp>
        <p:nvCxnSpPr>
          <p:cNvPr id="30" name="直接连接符 29"/>
          <p:cNvCxnSpPr>
            <a:stCxn id="15" idx="3"/>
            <a:endCxn id="18" idx="1"/>
          </p:cNvCxnSpPr>
          <p:nvPr userDrawn="1"/>
        </p:nvCxnSpPr>
        <p:spPr>
          <a:xfrm flipV="1">
            <a:off x="2480711" y="1533484"/>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pic>
        <p:nvPicPr>
          <p:cNvPr id="31" name="Picture 2" descr="查看源图像"/>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20120" y="1252855"/>
            <a:ext cx="746760" cy="56769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p:cNvCxnSpPr>
            <a:endCxn id="15" idx="1"/>
          </p:cNvCxnSpPr>
          <p:nvPr/>
        </p:nvCxnSpPr>
        <p:spPr>
          <a:xfrm>
            <a:off x="1105872" y="1535694"/>
            <a:ext cx="413385" cy="127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sp>
        <p:nvSpPr>
          <p:cNvPr id="33" name="文本框 6"/>
          <p:cNvSpPr txBox="1"/>
          <p:nvPr userDrawn="1"/>
        </p:nvSpPr>
        <p:spPr>
          <a:xfrm>
            <a:off x="3959860" y="1252220"/>
            <a:ext cx="1181100" cy="556260"/>
          </a:xfrm>
          <a:prstGeom prst="rect">
            <a:avLst/>
          </a:prstGeom>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ym typeface="+mn-ea"/>
              </a:rPr>
              <a:t>Ungrouping</a:t>
            </a:r>
            <a:endParaRPr lang="en-US" altLang="zh-CN" sz="1600" dirty="0">
              <a:sym typeface="+mn-ea"/>
            </a:endParaRPr>
          </a:p>
        </p:txBody>
      </p:sp>
      <p:sp>
        <p:nvSpPr>
          <p:cNvPr id="34" name="文本框 33"/>
          <p:cNvSpPr txBox="1"/>
          <p:nvPr/>
        </p:nvSpPr>
        <p:spPr>
          <a:xfrm>
            <a:off x="1572260" y="1966595"/>
            <a:ext cx="846455" cy="26416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2</a:t>
            </a:r>
            <a:endParaRPr lang="zh-CN" altLang="en-US" sz="1200" i="1">
              <a:solidFill>
                <a:srgbClr val="4472C4"/>
              </a:solidFill>
            </a:endParaRPr>
          </a:p>
        </p:txBody>
      </p:sp>
      <p:sp>
        <p:nvSpPr>
          <p:cNvPr id="35" name="文本框 34"/>
          <p:cNvSpPr txBox="1"/>
          <p:nvPr/>
        </p:nvSpPr>
        <p:spPr>
          <a:xfrm>
            <a:off x="4072890" y="1978025"/>
            <a:ext cx="844550" cy="25273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3</a:t>
            </a:r>
            <a:endParaRPr lang="zh-CN" altLang="en-US" sz="1200" i="1">
              <a:solidFill>
                <a:srgbClr val="4472C4"/>
              </a:solidFill>
            </a:endParaRPr>
          </a:p>
        </p:txBody>
      </p:sp>
      <p:cxnSp>
        <p:nvCxnSpPr>
          <p:cNvPr id="36" name="直接连接符 35"/>
          <p:cNvCxnSpPr>
            <a:stCxn id="18" idx="3"/>
            <a:endCxn id="33" idx="1"/>
          </p:cNvCxnSpPr>
          <p:nvPr userDrawn="1"/>
        </p:nvCxnSpPr>
        <p:spPr>
          <a:xfrm flipV="1">
            <a:off x="3541796" y="1530309"/>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7" name="直接连接符 36"/>
          <p:cNvCxnSpPr>
            <a:stCxn id="33" idx="3"/>
            <a:endCxn id="21" idx="1"/>
          </p:cNvCxnSpPr>
          <p:nvPr userDrawn="1"/>
        </p:nvCxnSpPr>
        <p:spPr>
          <a:xfrm>
            <a:off x="5140726" y="1530309"/>
            <a:ext cx="56388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 name="直接连接符 1"/>
          <p:cNvCxnSpPr>
            <a:stCxn id="21" idx="3"/>
            <a:endCxn id="22" idx="1"/>
          </p:cNvCxnSpPr>
          <p:nvPr userDrawn="1"/>
        </p:nvCxnSpPr>
        <p:spPr>
          <a:xfrm flipV="1">
            <a:off x="6595511" y="1530944"/>
            <a:ext cx="633095" cy="254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9" name="直接连接符 38"/>
          <p:cNvCxnSpPr>
            <a:stCxn id="22" idx="3"/>
            <a:endCxn id="29" idx="1"/>
          </p:cNvCxnSpPr>
          <p:nvPr userDrawn="1"/>
        </p:nvCxnSpPr>
        <p:spPr>
          <a:xfrm>
            <a:off x="8109986" y="1530944"/>
            <a:ext cx="588645" cy="508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41" name="直接连接符 40"/>
          <p:cNvCxnSpPr>
            <a:stCxn id="29" idx="3"/>
            <a:endCxn id="31" idx="1"/>
          </p:cNvCxnSpPr>
          <p:nvPr userDrawn="1"/>
        </p:nvCxnSpPr>
        <p:spPr>
          <a:xfrm>
            <a:off x="10665226" y="1536024"/>
            <a:ext cx="454660" cy="63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sp>
        <p:nvSpPr>
          <p:cNvPr id="43" name="文本框 42"/>
          <p:cNvSpPr txBox="1"/>
          <p:nvPr userDrawn="1"/>
        </p:nvSpPr>
        <p:spPr>
          <a:xfrm>
            <a:off x="5836285" y="1985645"/>
            <a:ext cx="518795" cy="215900"/>
          </a:xfrm>
          <a:prstGeom prst="rect">
            <a:avLst/>
          </a:prstGeom>
          <a:noFill/>
        </p:spPr>
        <p:txBody>
          <a:bodyPr wrap="square" rtlCol="0" anchor="t">
            <a:noAutofit/>
          </a:bodyPr>
          <a:p>
            <a:pPr lvl="0" algn="l">
              <a:buClrTx/>
              <a:buSzTx/>
              <a:buFontTx/>
            </a:pPr>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ASR</a:t>
            </a:r>
            <a:endPar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4" name="TextBox 4"/>
          <p:cNvSpPr txBox="1"/>
          <p:nvPr/>
        </p:nvSpPr>
        <p:spPr>
          <a:xfrm>
            <a:off x="339903" y="217616"/>
            <a:ext cx="2151380" cy="506730"/>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低照度环境</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demo</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3" name="文本框 2"/>
          <p:cNvSpPr txBox="1"/>
          <p:nvPr/>
        </p:nvSpPr>
        <p:spPr>
          <a:xfrm>
            <a:off x="648970" y="636905"/>
            <a:ext cx="2368550" cy="506730"/>
          </a:xfrm>
          <a:prstGeom prst="rect">
            <a:avLst/>
          </a:prstGeom>
          <a:noFill/>
        </p:spPr>
        <p:txBody>
          <a:bodyPr wrap="none" rtlCol="0" anchor="t">
            <a:spAutoFit/>
          </a:bodyPr>
          <a:p>
            <a:pPr lvl="1" indent="0" algn="l">
              <a:lnSpc>
                <a:spcPct val="150000"/>
              </a:lnSpc>
              <a:buNone/>
            </a:pPr>
            <a:r>
              <a:rPr lang="en-US" b="1" dirty="0">
                <a:latin typeface="Times New Roman" panose="02020603050405020304" pitchFamily="18" charset="0"/>
                <a:ea typeface="宋体" panose="02010600030101010101" pitchFamily="2" charset="-122"/>
                <a:cs typeface="Times New Roman" panose="02020603050405020304" pitchFamily="18" charset="0"/>
                <a:sym typeface="+mn-ea"/>
              </a:rPr>
              <a:t>10lux</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12800ISO</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626542" y="864256"/>
            <a:ext cx="3098800" cy="368300"/>
          </a:xfrm>
          <a:prstGeom prst="rect">
            <a:avLst/>
          </a:prstGeom>
        </p:spPr>
        <p:txBody>
          <a:bodyPr wrap="square" rtlCol="0">
            <a:spAutoFit/>
          </a:bodyPr>
          <a:lstStyle/>
          <a:p>
            <a:r>
              <a:rPr lang="en-US" altLang="zh-CN" b="1" dirty="0"/>
              <a:t>Demo protocol：</a:t>
            </a:r>
            <a:endParaRPr lang="en-US" altLang="zh-CN" b="1" dirty="0"/>
          </a:p>
        </p:txBody>
      </p:sp>
      <p:graphicFrame>
        <p:nvGraphicFramePr>
          <p:cNvPr id="5" name="表格 4"/>
          <p:cNvGraphicFramePr/>
          <p:nvPr>
            <p:custDataLst>
              <p:tags r:id="rId1"/>
            </p:custDataLst>
          </p:nvPr>
        </p:nvGraphicFramePr>
        <p:xfrm>
          <a:off x="626745" y="1232535"/>
          <a:ext cx="11176000" cy="4575175"/>
        </p:xfrm>
        <a:graphic>
          <a:graphicData uri="http://schemas.openxmlformats.org/drawingml/2006/table">
            <a:tbl>
              <a:tblPr firstRow="1" bandRow="1">
                <a:tableStyleId>{5940675A-B579-460E-94D1-54222C63F5DA}</a:tableStyleId>
              </a:tblPr>
              <a:tblGrid>
                <a:gridCol w="1492250"/>
                <a:gridCol w="3175000"/>
                <a:gridCol w="1376045"/>
                <a:gridCol w="3543935"/>
                <a:gridCol w="1588770"/>
              </a:tblGrid>
              <a:tr h="381635">
                <a:tc>
                  <a:txBody>
                    <a:bodyPr/>
                    <a:lstStyle/>
                    <a:p>
                      <a:pPr algn="ctr">
                        <a:buNone/>
                      </a:pPr>
                      <a:r>
                        <a:rPr lang="zh-CN" altLang="en-US" b="1"/>
                        <a:t>文件夹名</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b="1"/>
                        <a:t>文件名</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b="1"/>
                        <a:t>场景</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800" b="1">
                          <a:sym typeface="+mn-ea"/>
                        </a:rPr>
                        <a:t>观察目的</a:t>
                      </a:r>
                      <a:endParaRPr lang="zh-CN" altLang="en-US" sz="1800" b="1">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b="1" dirty="0"/>
                        <a:t>content</a:t>
                      </a:r>
                      <a:endParaRPr lang="en-US" altLang="zh-CN" b="1"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212400">
                <a:tc rowSpan="5">
                  <a:txBody>
                    <a:bodyPr/>
                    <a:lstStyle/>
                    <a:p>
                      <a:pPr algn="ctr">
                        <a:buNone/>
                      </a:pPr>
                      <a:r>
                        <a:rPr lang="en-US" altLang="zh-CN" sz="1800">
                          <a:sym typeface="+mn-ea"/>
                        </a:rPr>
                        <a:t>ai + group</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t>static.avi</a:t>
                      </a:r>
                      <a:endParaRPr lang="zh-CN" altLang="en-US" sz="1600"/>
                    </a:p>
                    <a:p>
                      <a:pPr algn="ctr">
                        <a:buNone/>
                      </a:pPr>
                      <a:r>
                        <a:rPr lang="zh-CN" altLang="en-US" sz="1600">
                          <a:sym typeface="+mn-ea"/>
                        </a:rPr>
                        <a:t>static_</a:t>
                      </a:r>
                      <a:r>
                        <a:rPr lang="en-US" altLang="zh-CN" sz="1600">
                          <a:sym typeface="+mn-ea"/>
                        </a:rPr>
                        <a:t>ai</a:t>
                      </a:r>
                      <a:r>
                        <a:rPr lang="zh-CN" altLang="en-US" sz="1600">
                          <a:sym typeface="+mn-ea"/>
                        </a:rPr>
                        <a:t>.avi</a:t>
                      </a:r>
                      <a:endParaRPr lang="zh-CN" altLang="en-US" sz="1600"/>
                    </a:p>
                    <a:p>
                      <a:pPr algn="ctr">
                        <a:buNone/>
                      </a:pPr>
                      <a:r>
                        <a:rPr lang="zh-CN" altLang="en-US" sz="1600">
                          <a:sym typeface="+mn-ea"/>
                        </a:rPr>
                        <a:t>static_</a:t>
                      </a:r>
                      <a:r>
                        <a:rPr lang="en-US" altLang="zh-CN" sz="1600">
                          <a:sym typeface="+mn-ea"/>
                        </a:rPr>
                        <a:t>ai_</a:t>
                      </a:r>
                      <a:r>
                        <a:rPr lang="zh-CN" altLang="en-US" sz="1600">
                          <a:sym typeface="+mn-ea"/>
                        </a:rPr>
                        <a:t>group.avi</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lstStyle/>
                    <a:p>
                      <a:pPr algn="ctr">
                        <a:buNone/>
                      </a:pPr>
                      <a:r>
                        <a:rPr lang="en-US" altLang="zh-CN" sz="1600">
                          <a:sym typeface="+mn-ea"/>
                        </a:rPr>
                        <a:t>Static</a:t>
                      </a:r>
                      <a:endParaRPr lang="en-US" altLang="zh-CN" sz="160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lstStyle/>
                    <a:p>
                      <a:pPr algn="l">
                        <a:buNone/>
                      </a:pPr>
                      <a:r>
                        <a:rPr lang="en-US" altLang="zh-CN" sz="1600" dirty="0">
                          <a:sym typeface="+mn-ea"/>
                        </a:rPr>
                        <a:t>1</a:t>
                      </a:r>
                      <a:r>
                        <a:rPr lang="zh-CN" altLang="en-US" sz="1600" dirty="0">
                          <a:sym typeface="+mn-ea"/>
                        </a:rPr>
                        <a:t>、下采样边界是否可观察到</a:t>
                      </a:r>
                      <a:endParaRPr lang="zh-CN" altLang="en-US" sz="1600" dirty="0">
                        <a:sym typeface="+mn-ea"/>
                      </a:endParaRPr>
                    </a:p>
                    <a:p>
                      <a:pPr algn="l">
                        <a:buNone/>
                      </a:pPr>
                      <a:r>
                        <a:rPr lang="en-US" altLang="zh-CN" sz="1600" dirty="0">
                          <a:sym typeface="+mn-ea"/>
                        </a:rPr>
                        <a:t>2</a:t>
                      </a:r>
                      <a:r>
                        <a:rPr lang="zh-CN" altLang="en-US" sz="1600" dirty="0">
                          <a:sym typeface="+mn-ea"/>
                        </a:rPr>
                        <a:t>、</a:t>
                      </a:r>
                      <a:r>
                        <a:rPr lang="en-US" altLang="zh-CN" sz="1600" dirty="0">
                          <a:sym typeface="+mn-ea"/>
                        </a:rPr>
                        <a:t>Flicker</a:t>
                      </a:r>
                      <a:endParaRPr lang="en-US" altLang="zh-CN" sz="1600" dirty="0">
                        <a:sym typeface="+mn-ea"/>
                      </a:endParaRPr>
                    </a:p>
                    <a:p>
                      <a:pPr algn="l">
                        <a:buNone/>
                      </a:pPr>
                      <a:r>
                        <a:rPr lang="en-US" altLang="zh-CN" sz="1600" dirty="0">
                          <a:sym typeface="+mn-ea"/>
                        </a:rPr>
                        <a:t>3</a:t>
                      </a:r>
                      <a:r>
                        <a:rPr lang="zh-CN" altLang="en-US" sz="1600" dirty="0">
                          <a:sym typeface="+mn-ea"/>
                        </a:rPr>
                        <a:t>、边缘区域模糊是否可观测到以及能否察觉到边缘与中心亮度颜色差异</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海报，色卡</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86233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t>static_gray</a:t>
                      </a:r>
                      <a:r>
                        <a:rPr lang="zh-CN" altLang="en-US" sz="1600">
                          <a:sym typeface="+mn-ea"/>
                        </a:rPr>
                        <a:t>.avi</a:t>
                      </a:r>
                      <a:endParaRPr lang="zh-CN" altLang="en-US" sz="1600">
                        <a:sym typeface="+mn-ea"/>
                      </a:endParaRPr>
                    </a:p>
                    <a:p>
                      <a:pPr algn="ctr">
                        <a:buNone/>
                      </a:pPr>
                      <a:r>
                        <a:rPr lang="zh-CN" altLang="en-US" sz="1600">
                          <a:sym typeface="+mn-ea"/>
                        </a:rPr>
                        <a:t>static_gray</a:t>
                      </a:r>
                      <a:r>
                        <a:rPr lang="zh-CN" altLang="en-US" sz="1600">
                          <a:sym typeface="+mn-ea"/>
                        </a:rPr>
                        <a:t>_</a:t>
                      </a:r>
                      <a:r>
                        <a:rPr lang="en-US" altLang="zh-CN" sz="1600">
                          <a:sym typeface="+mn-ea"/>
                        </a:rPr>
                        <a:t>ai</a:t>
                      </a:r>
                      <a:r>
                        <a:rPr lang="zh-CN" altLang="en-US" sz="1600">
                          <a:sym typeface="+mn-ea"/>
                        </a:rPr>
                        <a:t>.avi</a:t>
                      </a:r>
                      <a:endParaRPr lang="zh-CN" altLang="en-US" sz="1600"/>
                    </a:p>
                    <a:p>
                      <a:pPr algn="ctr">
                        <a:buNone/>
                      </a:pPr>
                      <a:r>
                        <a:rPr lang="zh-CN" altLang="en-US" sz="1600"/>
                        <a:t>static_gray_group</a:t>
                      </a:r>
                      <a:r>
                        <a:rPr lang="zh-CN" altLang="en-US" sz="1600">
                          <a:sym typeface="+mn-ea"/>
                        </a:rPr>
                        <a:t>.avi</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灰卡，</a:t>
                      </a:r>
                      <a:r>
                        <a:rPr lang="zh-CN" altLang="en-US" sz="1600" dirty="0">
                          <a:sym typeface="+mn-ea"/>
                        </a:rPr>
                        <a:t>灰墙</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862330">
                <a:tc vMerge="1">
                  <a:tcPr/>
                </a:tc>
                <a:tc>
                  <a:txBody>
                    <a:bodyPr/>
                    <a:p>
                      <a:pPr algn="ctr">
                        <a:buNone/>
                      </a:pPr>
                      <a:r>
                        <a:rPr lang="zh-CN" altLang="en-US" sz="1600">
                          <a:sym typeface="+mn-ea"/>
                        </a:rPr>
                        <a:t>pursue.avi</a:t>
                      </a:r>
                      <a:endParaRPr lang="zh-CN" altLang="en-US" sz="1600"/>
                    </a:p>
                    <a:p>
                      <a:pPr algn="ctr">
                        <a:buNone/>
                      </a:pPr>
                      <a:r>
                        <a:rPr lang="zh-CN" altLang="en-US" sz="1600">
                          <a:sym typeface="+mn-ea"/>
                        </a:rPr>
                        <a:t>pursue_</a:t>
                      </a:r>
                      <a:r>
                        <a:rPr lang="en-US" altLang="zh-CN" sz="1600">
                          <a:sym typeface="+mn-ea"/>
                        </a:rPr>
                        <a:t>ai</a:t>
                      </a:r>
                      <a:r>
                        <a:rPr lang="zh-CN" altLang="en-US" sz="1600">
                          <a:sym typeface="+mn-ea"/>
                        </a:rPr>
                        <a:t>.avi</a:t>
                      </a:r>
                      <a:endParaRPr lang="zh-CN" altLang="en-US" sz="1600"/>
                    </a:p>
                    <a:p>
                      <a:pPr algn="ctr">
                        <a:buNone/>
                      </a:pPr>
                      <a:r>
                        <a:rPr lang="zh-CN" altLang="en-US" sz="1600">
                          <a:sym typeface="+mn-ea"/>
                        </a:rPr>
                        <a:t>pursue_</a:t>
                      </a:r>
                      <a:r>
                        <a:rPr lang="zh-CN" altLang="en-US" sz="1600">
                          <a:sym typeface="+mn-ea"/>
                        </a:rPr>
                        <a:t>_</a:t>
                      </a:r>
                      <a:r>
                        <a:rPr lang="en-US" altLang="zh-CN" sz="1600">
                          <a:sym typeface="+mn-ea"/>
                        </a:rPr>
                        <a:t>ai_</a:t>
                      </a:r>
                      <a:r>
                        <a:rPr lang="zh-CN" altLang="en-US" sz="1600">
                          <a:sym typeface="+mn-ea"/>
                        </a:rPr>
                        <a:t>group.avi</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p>
                      <a:pPr algn="ctr">
                        <a:buNone/>
                      </a:pPr>
                      <a:r>
                        <a:rPr lang="zh-CN" altLang="en-US" sz="1600">
                          <a:sym typeface="微软雅黑" panose="020B0503020204020204" charset="-122"/>
                        </a:rPr>
                        <a:t>pursue运动</a:t>
                      </a:r>
                      <a:endParaRPr lang="en-US" altLang="zh-CN" sz="160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p>
                      <a:pPr algn="ctr">
                        <a:buNone/>
                      </a:pPr>
                      <a:r>
                        <a:rPr lang="en-US" altLang="zh-CN" sz="1600" dirty="0">
                          <a:sym typeface="微软雅黑" panose="020B0503020204020204" charset="-122"/>
                        </a:rPr>
                        <a:t>Flicker</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zh-CN" altLang="en-US" sz="1600" dirty="0">
                          <a:sym typeface="+mn-ea"/>
                        </a:rPr>
                        <a:t>海报，色卡</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21240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t>pursue</a:t>
                      </a:r>
                      <a:r>
                        <a:rPr lang="zh-CN" altLang="en-US" sz="1600">
                          <a:sym typeface="+mn-ea"/>
                        </a:rPr>
                        <a:t>_gray</a:t>
                      </a:r>
                      <a:r>
                        <a:rPr lang="zh-CN" altLang="en-US" sz="1600"/>
                        <a:t>.avi</a:t>
                      </a:r>
                      <a:endParaRPr lang="zh-CN" altLang="en-US" sz="1600"/>
                    </a:p>
                    <a:p>
                      <a:pPr algn="ctr">
                        <a:buNone/>
                      </a:pPr>
                      <a:r>
                        <a:rPr lang="zh-CN" altLang="en-US" sz="1600">
                          <a:sym typeface="+mn-ea"/>
                        </a:rPr>
                        <a:t>pursue_</a:t>
                      </a:r>
                      <a:r>
                        <a:rPr lang="zh-CN" altLang="en-US" sz="1600">
                          <a:sym typeface="+mn-ea"/>
                        </a:rPr>
                        <a:t>_gray</a:t>
                      </a:r>
                      <a:r>
                        <a:rPr lang="en-US" altLang="zh-CN" sz="1600">
                          <a:sym typeface="+mn-ea"/>
                        </a:rPr>
                        <a:t>_</a:t>
                      </a:r>
                      <a:r>
                        <a:rPr lang="en-US" altLang="zh-CN" sz="1600">
                          <a:sym typeface="+mn-ea"/>
                        </a:rPr>
                        <a:t>ai</a:t>
                      </a:r>
                      <a:r>
                        <a:rPr lang="zh-CN" altLang="en-US" sz="1600">
                          <a:sym typeface="+mn-ea"/>
                        </a:rPr>
                        <a:t>.avi</a:t>
                      </a:r>
                      <a:endParaRPr lang="zh-CN" altLang="en-US" sz="1600"/>
                    </a:p>
                    <a:p>
                      <a:pPr algn="ctr">
                        <a:buNone/>
                      </a:pPr>
                      <a:r>
                        <a:rPr lang="zh-CN" altLang="en-US" sz="1600"/>
                        <a:t>pursue</a:t>
                      </a:r>
                      <a:r>
                        <a:rPr lang="en-US" altLang="zh-CN" sz="1600"/>
                        <a:t>_</a:t>
                      </a:r>
                      <a:r>
                        <a:rPr lang="zh-CN" altLang="en-US" sz="1600">
                          <a:sym typeface="+mn-ea"/>
                        </a:rPr>
                        <a:t>gray</a:t>
                      </a:r>
                      <a:r>
                        <a:rPr lang="en-US" altLang="zh-CN" sz="1600">
                          <a:sym typeface="+mn-ea"/>
                        </a:rPr>
                        <a:t>_</a:t>
                      </a:r>
                      <a:r>
                        <a:rPr lang="en-US" altLang="zh-CN" sz="1600">
                          <a:sym typeface="+mn-ea"/>
                        </a:rPr>
                        <a:t>ai_</a:t>
                      </a:r>
                      <a:r>
                        <a:rPr lang="zh-CN" altLang="en-US" sz="1600"/>
                        <a:t>group.avi</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灰卡，</a:t>
                      </a:r>
                      <a:r>
                        <a:rPr lang="zh-CN" altLang="en-US" sz="1600" dirty="0">
                          <a:sym typeface="+mn-ea"/>
                        </a:rPr>
                        <a:t>灰墙</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21240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t>saccade.avi</a:t>
                      </a:r>
                      <a:endParaRPr lang="zh-CN" altLang="en-US" sz="1600"/>
                    </a:p>
                    <a:p>
                      <a:pPr algn="ctr">
                        <a:buNone/>
                      </a:pPr>
                      <a:r>
                        <a:rPr lang="zh-CN" altLang="en-US" sz="1600">
                          <a:sym typeface="+mn-ea"/>
                        </a:rPr>
                        <a:t>saccade</a:t>
                      </a:r>
                      <a:r>
                        <a:rPr lang="zh-CN" altLang="en-US" sz="1600">
                          <a:sym typeface="+mn-ea"/>
                        </a:rPr>
                        <a:t>_</a:t>
                      </a:r>
                      <a:r>
                        <a:rPr lang="en-US" altLang="zh-CN" sz="1600">
                          <a:sym typeface="+mn-ea"/>
                        </a:rPr>
                        <a:t>ai</a:t>
                      </a:r>
                      <a:r>
                        <a:rPr lang="zh-CN" altLang="en-US" sz="1600">
                          <a:sym typeface="+mn-ea"/>
                        </a:rPr>
                        <a:t>.avi</a:t>
                      </a:r>
                      <a:endParaRPr lang="zh-CN" altLang="en-US" sz="1600"/>
                    </a:p>
                    <a:p>
                      <a:pPr algn="ctr">
                        <a:buNone/>
                      </a:pPr>
                      <a:r>
                        <a:rPr lang="zh-CN" altLang="en-US" sz="1600"/>
                        <a:t>saccade_</a:t>
                      </a:r>
                      <a:r>
                        <a:rPr lang="zh-CN" altLang="en-US" sz="1600">
                          <a:sym typeface="+mn-ea"/>
                        </a:rPr>
                        <a:t>_</a:t>
                      </a:r>
                      <a:r>
                        <a:rPr lang="en-US" altLang="zh-CN" sz="1600">
                          <a:sym typeface="+mn-ea"/>
                        </a:rPr>
                        <a:t>ai_</a:t>
                      </a:r>
                      <a:r>
                        <a:rPr lang="zh-CN" altLang="en-US" sz="1600"/>
                        <a:t>group.avi</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sym typeface="+mn-ea"/>
                        </a:rPr>
                        <a:t>saccade运动</a:t>
                      </a:r>
                      <a:endParaRPr lang="zh-CN" altLang="en-US" sz="160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1600"/>
                        <a:t>3D</a:t>
                      </a:r>
                      <a:r>
                        <a:rPr lang="zh-CN" altLang="en-US" sz="1600"/>
                        <a:t>降噪缺陷</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海报，色卡</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sp>
        <p:nvSpPr>
          <p:cNvPr id="9" name="文本框 8"/>
          <p:cNvSpPr txBox="1"/>
          <p:nvPr/>
        </p:nvSpPr>
        <p:spPr>
          <a:xfrm>
            <a:off x="503459" y="5951590"/>
            <a:ext cx="1495473" cy="359410"/>
          </a:xfrm>
          <a:prstGeom prst="rect">
            <a:avLst/>
          </a:prstGeom>
        </p:spPr>
        <p:txBody>
          <a:bodyPr wrap="square" rtlCol="0">
            <a:noAutofit/>
          </a:bodyPr>
          <a:lstStyle/>
          <a:p>
            <a:r>
              <a:rPr lang="zh-CN" altLang="en-US" dirty="0"/>
              <a:t>推荐显示器：</a:t>
            </a:r>
            <a:endParaRPr lang="zh-CN" altLang="en-US" dirty="0"/>
          </a:p>
        </p:txBody>
      </p:sp>
      <p:graphicFrame>
        <p:nvGraphicFramePr>
          <p:cNvPr id="10" name="表格 9"/>
          <p:cNvGraphicFramePr/>
          <p:nvPr>
            <p:custDataLst>
              <p:tags r:id="rId2"/>
            </p:custDataLst>
          </p:nvPr>
        </p:nvGraphicFramePr>
        <p:xfrm>
          <a:off x="2566035" y="5951855"/>
          <a:ext cx="6499225" cy="828675"/>
        </p:xfrm>
        <a:graphic>
          <a:graphicData uri="http://schemas.openxmlformats.org/drawingml/2006/table">
            <a:tbl>
              <a:tblPr firstRow="1" bandRow="1">
                <a:tableStyleId>{5C22544A-7EE6-4342-B048-85BDC9FD1C3A}</a:tableStyleId>
              </a:tblPr>
              <a:tblGrid>
                <a:gridCol w="1299845"/>
                <a:gridCol w="1299845"/>
                <a:gridCol w="1299845"/>
                <a:gridCol w="1299845"/>
                <a:gridCol w="1299845"/>
              </a:tblGrid>
              <a:tr h="513715">
                <a:tc>
                  <a:txBody>
                    <a:bodyPr/>
                    <a:lstStyle/>
                    <a:p>
                      <a:pPr>
                        <a:buNone/>
                      </a:pPr>
                      <a:r>
                        <a:rPr lang="zh-CN" altLang="en-US" sz="1400" b="0" dirty="0">
                          <a:latin typeface="+mn-ea"/>
                          <a:ea typeface="+mn-ea"/>
                        </a:rPr>
                        <a:t>显示器尺寸</a:t>
                      </a:r>
                      <a:endParaRPr lang="zh-CN" altLang="en-US" sz="1400" b="0" dirty="0">
                        <a:latin typeface="+mn-ea"/>
                        <a:ea typeface="+mn-ea"/>
                      </a:endParaRPr>
                    </a:p>
                  </a:txBody>
                  <a:tcPr/>
                </a:tc>
                <a:tc>
                  <a:txBody>
                    <a:bodyPr/>
                    <a:lstStyle/>
                    <a:p>
                      <a:pPr>
                        <a:buNone/>
                      </a:pPr>
                      <a:r>
                        <a:rPr lang="zh-CN" altLang="en-US" sz="1400" b="0" dirty="0">
                          <a:latin typeface="+mn-ea"/>
                          <a:ea typeface="+mn-ea"/>
                        </a:rPr>
                        <a:t>分辨率</a:t>
                      </a:r>
                      <a:endParaRPr lang="zh-CN" altLang="en-US" sz="1400" b="0" dirty="0">
                        <a:latin typeface="+mn-ea"/>
                        <a:ea typeface="+mn-ea"/>
                      </a:endParaRPr>
                    </a:p>
                  </a:txBody>
                  <a:tcPr/>
                </a:tc>
                <a:tc>
                  <a:txBody>
                    <a:bodyPr/>
                    <a:lstStyle/>
                    <a:p>
                      <a:pPr>
                        <a:buNone/>
                      </a:pPr>
                      <a:r>
                        <a:rPr lang="zh-CN" altLang="en-US" sz="1400" b="0" dirty="0">
                          <a:latin typeface="+mn-ea"/>
                          <a:ea typeface="+mn-ea"/>
                        </a:rPr>
                        <a:t>观看距离</a:t>
                      </a:r>
                      <a:endParaRPr lang="zh-CN" altLang="en-US" sz="1400" b="0" dirty="0">
                        <a:latin typeface="+mn-ea"/>
                        <a:ea typeface="+mn-ea"/>
                      </a:endParaRPr>
                    </a:p>
                  </a:txBody>
                  <a:tcPr/>
                </a:tc>
                <a:tc>
                  <a:txBody>
                    <a:bodyPr/>
                    <a:lstStyle/>
                    <a:p>
                      <a:pPr>
                        <a:buNone/>
                      </a:pPr>
                      <a:r>
                        <a:rPr lang="zh-CN" altLang="en-US" sz="1400" b="0" dirty="0">
                          <a:latin typeface="+mn-ea"/>
                          <a:ea typeface="+mn-ea"/>
                        </a:rPr>
                        <a:t>观看亮度</a:t>
                      </a:r>
                      <a:r>
                        <a:rPr lang="zh-CN" altLang="en-US" sz="1400" b="0" dirty="0">
                          <a:latin typeface="+mn-ea"/>
                          <a:ea typeface="+mn-ea"/>
                        </a:rPr>
                        <a:t>等级</a:t>
                      </a:r>
                      <a:endParaRPr lang="zh-CN" altLang="en-US" sz="1400" b="0" dirty="0">
                        <a:latin typeface="+mn-ea"/>
                        <a:ea typeface="+mn-ea"/>
                      </a:endParaRPr>
                    </a:p>
                  </a:txBody>
                  <a:tcPr/>
                </a:tc>
                <a:tc>
                  <a:txBody>
                    <a:bodyPr/>
                    <a:lstStyle/>
                    <a:p>
                      <a:pPr>
                        <a:buNone/>
                      </a:pPr>
                      <a:r>
                        <a:rPr lang="zh-CN" altLang="en-US" sz="1400" b="0" dirty="0">
                          <a:latin typeface="+mn-ea"/>
                          <a:ea typeface="+mn-ea"/>
                        </a:rPr>
                        <a:t>其他要求</a:t>
                      </a:r>
                      <a:endParaRPr lang="zh-CN" altLang="en-US" sz="1400" b="0" dirty="0">
                        <a:latin typeface="+mn-ea"/>
                        <a:ea typeface="+mn-ea"/>
                      </a:endParaRPr>
                    </a:p>
                  </a:txBody>
                  <a:tcPr/>
                </a:tc>
              </a:tr>
              <a:tr h="314960">
                <a:tc>
                  <a:txBody>
                    <a:bodyPr/>
                    <a:lstStyle/>
                    <a:p>
                      <a:pPr>
                        <a:buNone/>
                      </a:pPr>
                      <a:r>
                        <a:rPr lang="en-US" altLang="zh-CN" sz="1400" dirty="0">
                          <a:latin typeface="+mn-ea"/>
                          <a:ea typeface="+mn-ea"/>
                        </a:rPr>
                        <a:t>27</a:t>
                      </a:r>
                      <a:r>
                        <a:rPr lang="zh-CN" altLang="en-US" sz="1400" dirty="0">
                          <a:latin typeface="+mn-ea"/>
                          <a:ea typeface="+mn-ea"/>
                        </a:rPr>
                        <a:t>寸</a:t>
                      </a:r>
                      <a:endParaRPr lang="zh-CN" altLang="en-US" sz="1400" dirty="0">
                        <a:latin typeface="+mn-ea"/>
                        <a:ea typeface="+mn-ea"/>
                      </a:endParaRPr>
                    </a:p>
                  </a:txBody>
                  <a:tcPr/>
                </a:tc>
                <a:tc>
                  <a:txBody>
                    <a:bodyPr/>
                    <a:lstStyle/>
                    <a:p>
                      <a:pPr>
                        <a:buNone/>
                      </a:pPr>
                      <a:r>
                        <a:rPr lang="en-US" altLang="zh-CN" sz="1400" dirty="0">
                          <a:latin typeface="+mn-ea"/>
                          <a:ea typeface="+mn-ea"/>
                        </a:rPr>
                        <a:t>[3840,2160]</a:t>
                      </a:r>
                      <a:endParaRPr lang="en-US" altLang="zh-CN" sz="1400" dirty="0">
                        <a:latin typeface="+mn-ea"/>
                        <a:ea typeface="+mn-ea"/>
                      </a:endParaRPr>
                    </a:p>
                  </a:txBody>
                  <a:tcPr/>
                </a:tc>
                <a:tc>
                  <a:txBody>
                    <a:bodyPr/>
                    <a:lstStyle/>
                    <a:p>
                      <a:pPr>
                        <a:buNone/>
                      </a:pPr>
                      <a:r>
                        <a:rPr lang="en-US" altLang="zh-CN" sz="1400" dirty="0">
                          <a:latin typeface="+mn-ea"/>
                          <a:ea typeface="+mn-ea"/>
                        </a:rPr>
                        <a:t>22cm</a:t>
                      </a:r>
                      <a:endParaRPr lang="zh-CN" altLang="en-US" sz="1400" dirty="0">
                        <a:latin typeface="+mn-ea"/>
                        <a:ea typeface="+mn-ea"/>
                      </a:endParaRPr>
                    </a:p>
                  </a:txBody>
                  <a:tcPr/>
                </a:tc>
                <a:tc>
                  <a:txBody>
                    <a:bodyPr/>
                    <a:lstStyle/>
                    <a:p>
                      <a:pPr>
                        <a:buNone/>
                      </a:pPr>
                      <a:r>
                        <a:rPr lang="en-US" altLang="zh-CN" sz="1400" dirty="0">
                          <a:latin typeface="+mn-ea"/>
                          <a:ea typeface="+mn-ea"/>
                        </a:rPr>
                        <a:t>32</a:t>
                      </a:r>
                      <a:endParaRPr lang="en-US" altLang="zh-CN" sz="1400" dirty="0">
                        <a:latin typeface="+mn-ea"/>
                        <a:ea typeface="+mn-ea"/>
                      </a:endParaRPr>
                    </a:p>
                  </a:txBody>
                  <a:tcPr/>
                </a:tc>
                <a:tc>
                  <a:txBody>
                    <a:bodyPr/>
                    <a:lstStyle/>
                    <a:p>
                      <a:pPr>
                        <a:buNone/>
                      </a:pPr>
                      <a:r>
                        <a:rPr lang="zh-CN" altLang="en-US" sz="1400" dirty="0">
                          <a:latin typeface="+mn-ea"/>
                          <a:ea typeface="+mn-ea"/>
                        </a:rPr>
                        <a:t>关灯</a:t>
                      </a:r>
                      <a:r>
                        <a:rPr lang="en-US" altLang="zh-CN" sz="1400" dirty="0">
                          <a:latin typeface="+mn-ea"/>
                          <a:ea typeface="+mn-ea"/>
                        </a:rPr>
                        <a:t>/</a:t>
                      </a:r>
                      <a:r>
                        <a:rPr lang="zh-CN" altLang="en-US" sz="1400" dirty="0">
                          <a:latin typeface="+mn-ea"/>
                          <a:ea typeface="+mn-ea"/>
                        </a:rPr>
                        <a:t>暗室</a:t>
                      </a:r>
                      <a:endParaRPr lang="zh-CN" altLang="en-US" sz="1400" dirty="0">
                        <a:latin typeface="+mn-ea"/>
                        <a:ea typeface="+mn-ea"/>
                      </a:endParaRPr>
                    </a:p>
                  </a:txBody>
                  <a:tcPr/>
                </a:tc>
              </a:tr>
            </a:tbl>
          </a:graphicData>
        </a:graphic>
      </p:graphicFrame>
      <p:sp>
        <p:nvSpPr>
          <p:cNvPr id="44" name="TextBox 4"/>
          <p:cNvSpPr txBox="1"/>
          <p:nvPr/>
        </p:nvSpPr>
        <p:spPr>
          <a:xfrm>
            <a:off x="339903" y="217616"/>
            <a:ext cx="2151380" cy="506730"/>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低照度环境</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demo</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userDrawn="1"/>
        </p:nvGrpSpPr>
        <p:grpSpPr>
          <a:xfrm>
            <a:off x="461347" y="1346146"/>
            <a:ext cx="641985" cy="329565"/>
            <a:chOff x="2716" y="2979"/>
            <a:chExt cx="1011" cy="519"/>
          </a:xfrm>
          <a:solidFill>
            <a:schemeClr val="bg1">
              <a:lumMod val="65000"/>
            </a:schemeClr>
          </a:solidFill>
        </p:grpSpPr>
        <p:sp>
          <p:nvSpPr>
            <p:cNvPr id="4" name="等腰三角形 3"/>
            <p:cNvSpPr/>
            <p:nvPr userDrawn="1"/>
          </p:nvSpPr>
          <p:spPr>
            <a:xfrm rot="5400000">
              <a:off x="2693" y="3009"/>
              <a:ext cx="512" cy="466"/>
            </a:xfrm>
            <a:prstGeom prst="triangle">
              <a:avLst>
                <a:gd name="adj" fmla="val 50057"/>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rgbClr val="000000"/>
                </a:solidFill>
              </a:endParaRPr>
            </a:p>
          </p:txBody>
        </p:sp>
        <p:sp>
          <p:nvSpPr>
            <p:cNvPr id="3" name="矩形 2"/>
            <p:cNvSpPr/>
            <p:nvPr userDrawn="1"/>
          </p:nvSpPr>
          <p:spPr>
            <a:xfrm>
              <a:off x="3011" y="2979"/>
              <a:ext cx="716" cy="517"/>
            </a:xfrm>
            <a:prstGeom prst="rect">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rgbClr val="000000"/>
                </a:solidFill>
              </a:endParaRPr>
            </a:p>
          </p:txBody>
        </p:sp>
      </p:grpSp>
      <p:sp>
        <p:nvSpPr>
          <p:cNvPr id="7" name="文本框 6"/>
          <p:cNvSpPr txBox="1"/>
          <p:nvPr userDrawn="1"/>
        </p:nvSpPr>
        <p:spPr>
          <a:xfrm>
            <a:off x="1519555" y="1252855"/>
            <a:ext cx="961390" cy="56705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algn="ctr"/>
            <a:r>
              <a:rPr lang="en-US" altLang="zh-CN" sz="1600" dirty="0"/>
              <a:t>raw </a:t>
            </a:r>
            <a:r>
              <a:rPr lang="zh-CN" altLang="en-US" sz="1600" dirty="0"/>
              <a:t>域</a:t>
            </a:r>
            <a:r>
              <a:rPr lang="en-US" altLang="zh-CN" sz="1600" dirty="0"/>
              <a:t>grouping</a:t>
            </a:r>
            <a:endParaRPr lang="zh-CN" altLang="en-US" sz="1600" dirty="0"/>
          </a:p>
        </p:txBody>
      </p:sp>
      <p:sp>
        <p:nvSpPr>
          <p:cNvPr id="8" name="文本框 7"/>
          <p:cNvSpPr txBox="1"/>
          <p:nvPr userDrawn="1"/>
        </p:nvSpPr>
        <p:spPr>
          <a:xfrm>
            <a:off x="2898775" y="1249045"/>
            <a:ext cx="643255" cy="56832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algn="ctr"/>
            <a:r>
              <a:rPr lang="en-US" altLang="zh-CN" sz="1600" dirty="0">
                <a:solidFill>
                  <a:srgbClr val="000000"/>
                </a:solidFill>
              </a:rPr>
              <a:t>AI</a:t>
            </a:r>
            <a:endParaRPr lang="en-US" altLang="zh-CN" sz="1600" dirty="0">
              <a:solidFill>
                <a:srgbClr val="000000"/>
              </a:solidFill>
            </a:endParaRPr>
          </a:p>
          <a:p>
            <a:pPr algn="ctr"/>
            <a:r>
              <a:rPr lang="en-US" altLang="zh-CN" sz="1600" dirty="0">
                <a:solidFill>
                  <a:srgbClr val="000000"/>
                </a:solidFill>
              </a:rPr>
              <a:t> </a:t>
            </a:r>
            <a:r>
              <a:rPr lang="zh-CN" altLang="en-US" sz="1600" dirty="0">
                <a:solidFill>
                  <a:srgbClr val="000000"/>
                </a:solidFill>
              </a:rPr>
              <a:t>降噪</a:t>
            </a:r>
            <a:endParaRPr lang="zh-CN" altLang="en-US" sz="1600" dirty="0">
              <a:solidFill>
                <a:srgbClr val="000000"/>
              </a:solidFill>
            </a:endParaRPr>
          </a:p>
        </p:txBody>
      </p:sp>
      <p:sp>
        <p:nvSpPr>
          <p:cNvPr id="9" name="文本框 8"/>
          <p:cNvSpPr txBox="1"/>
          <p:nvPr userDrawn="1"/>
        </p:nvSpPr>
        <p:spPr>
          <a:xfrm>
            <a:off x="5704840" y="1256030"/>
            <a:ext cx="890905" cy="55499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lstStyle/>
          <a:p>
            <a:r>
              <a:rPr lang="en-US" altLang="zh-CN" sz="1600" dirty="0"/>
              <a:t>ISP pipe</a:t>
            </a:r>
            <a:endParaRPr lang="zh-CN" altLang="en-US" sz="1600" dirty="0"/>
          </a:p>
        </p:txBody>
      </p:sp>
      <p:sp>
        <p:nvSpPr>
          <p:cNvPr id="10" name="文本框 9"/>
          <p:cNvSpPr txBox="1"/>
          <p:nvPr userDrawn="1"/>
        </p:nvSpPr>
        <p:spPr>
          <a:xfrm>
            <a:off x="7228840" y="1252855"/>
            <a:ext cx="881380" cy="55626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algn="ctr"/>
            <a:r>
              <a:rPr lang="en-US" altLang="zh-CN" sz="1600" dirty="0">
                <a:solidFill>
                  <a:srgbClr val="000000"/>
                </a:solidFill>
              </a:rPr>
              <a:t>YUV</a:t>
            </a:r>
            <a:r>
              <a:rPr lang="zh-CN" altLang="en-US" sz="1600" dirty="0">
                <a:solidFill>
                  <a:srgbClr val="000000"/>
                </a:solidFill>
              </a:rPr>
              <a:t>域</a:t>
            </a:r>
            <a:endParaRPr lang="en-US" altLang="zh-CN" sz="1600" dirty="0">
              <a:solidFill>
                <a:srgbClr val="000000"/>
              </a:solidFill>
            </a:endParaRPr>
          </a:p>
          <a:p>
            <a:pPr algn="ctr"/>
            <a:r>
              <a:rPr lang="zh-CN" altLang="en-US" sz="1600" dirty="0">
                <a:solidFill>
                  <a:srgbClr val="000000"/>
                </a:solidFill>
              </a:rPr>
              <a:t>压缩</a:t>
            </a:r>
            <a:endParaRPr lang="zh-CN" altLang="en-US" sz="1600" dirty="0">
              <a:solidFill>
                <a:srgbClr val="000000"/>
              </a:solidFill>
            </a:endParaRPr>
          </a:p>
        </p:txBody>
      </p:sp>
      <p:sp>
        <p:nvSpPr>
          <p:cNvPr id="11" name="文本框 10"/>
          <p:cNvSpPr txBox="1"/>
          <p:nvPr userDrawn="1"/>
        </p:nvSpPr>
        <p:spPr>
          <a:xfrm>
            <a:off x="8698865" y="1251585"/>
            <a:ext cx="1966595" cy="56896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algn="ctr"/>
            <a:r>
              <a:rPr lang="en-US" altLang="zh-CN" sz="1600" dirty="0">
                <a:solidFill>
                  <a:srgbClr val="000000"/>
                </a:solidFill>
              </a:rPr>
              <a:t>Display pipe grouping/ungrouping</a:t>
            </a:r>
            <a:endParaRPr lang="zh-CN" altLang="en-US" sz="1600" dirty="0">
              <a:solidFill>
                <a:srgbClr val="000000"/>
              </a:solidFill>
            </a:endParaRPr>
          </a:p>
        </p:txBody>
      </p:sp>
      <p:cxnSp>
        <p:nvCxnSpPr>
          <p:cNvPr id="16" name="直接连接符 15"/>
          <p:cNvCxnSpPr>
            <a:stCxn id="7" idx="3"/>
            <a:endCxn id="8" idx="1"/>
          </p:cNvCxnSpPr>
          <p:nvPr userDrawn="1"/>
        </p:nvCxnSpPr>
        <p:spPr>
          <a:xfrm flipV="1">
            <a:off x="2480711" y="1533484"/>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sp>
        <p:nvSpPr>
          <p:cNvPr id="19" name="TextBox 4"/>
          <p:cNvSpPr txBox="1"/>
          <p:nvPr/>
        </p:nvSpPr>
        <p:spPr>
          <a:xfrm>
            <a:off x="339903" y="217616"/>
            <a:ext cx="1771650" cy="506730"/>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Pipeline </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介绍</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1026" name="Picture 2" descr="查看源图像"/>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20120" y="1252855"/>
            <a:ext cx="746760" cy="56769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p:cNvCxnSpPr>
            <a:endCxn id="7" idx="1"/>
          </p:cNvCxnSpPr>
          <p:nvPr/>
        </p:nvCxnSpPr>
        <p:spPr>
          <a:xfrm>
            <a:off x="1105872" y="1535694"/>
            <a:ext cx="413385" cy="127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sp>
        <p:nvSpPr>
          <p:cNvPr id="2" name="矩形 4"/>
          <p:cNvSpPr/>
          <p:nvPr/>
        </p:nvSpPr>
        <p:spPr>
          <a:xfrm>
            <a:off x="1588256" y="3557646"/>
            <a:ext cx="2713512" cy="1547848"/>
          </a:xfrm>
          <a:prstGeom prst="rect">
            <a:avLst/>
          </a:prstGeom>
          <a:solidFill>
            <a:srgbClr val="D9D9D9">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6"/>
          <p:cNvSpPr/>
          <p:nvPr userDrawn="1"/>
        </p:nvSpPr>
        <p:spPr>
          <a:xfrm>
            <a:off x="2290698" y="3982448"/>
            <a:ext cx="1191260" cy="751205"/>
          </a:xfrm>
          <a:prstGeom prst="rect">
            <a:avLst/>
          </a:prstGeom>
          <a:noFill/>
          <a:ln w="12700" cap="flat" cmpd="sng" algn="ctr">
            <a:solidFill>
              <a:srgbClr val="FF0000">
                <a:alpha val="100000"/>
              </a:srgb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3" name="文本框 11"/>
          <p:cNvSpPr txBox="1"/>
          <p:nvPr/>
        </p:nvSpPr>
        <p:spPr>
          <a:xfrm>
            <a:off x="2680717" y="4087536"/>
            <a:ext cx="506395" cy="267529"/>
          </a:xfrm>
          <a:prstGeom prst="rect">
            <a:avLst/>
          </a:prstGeom>
          <a:noFill/>
        </p:spPr>
        <p:txBody>
          <a:bodyPr wrap="square" rtlCol="0" anchor="t">
            <a:noAutofit/>
          </a:bodyPr>
          <a:p>
            <a:r>
              <a:rPr lang="en-US" altLang="zh-CN" sz="1200" dirty="0">
                <a:latin typeface="Times New Roman" panose="02020603050405020304" pitchFamily="18" charset="0"/>
                <a:ea typeface="宋体" panose="02010600030101010101" pitchFamily="2" charset="-122"/>
                <a:cs typeface="Times New Roman" panose="02020603050405020304" pitchFamily="18" charset="0"/>
                <a:sym typeface="+mn-ea"/>
              </a:rPr>
              <a:t>45°</a:t>
            </a:r>
            <a:endParaRPr lang="zh-CN" altLang="en-US" sz="1200"/>
          </a:p>
        </p:txBody>
      </p:sp>
      <p:sp>
        <p:nvSpPr>
          <p:cNvPr id="14" name="文本框 13"/>
          <p:cNvSpPr txBox="1"/>
          <p:nvPr/>
        </p:nvSpPr>
        <p:spPr>
          <a:xfrm>
            <a:off x="3027474" y="4224091"/>
            <a:ext cx="506395" cy="267529"/>
          </a:xfrm>
          <a:prstGeom prst="rect">
            <a:avLst/>
          </a:prstGeom>
          <a:noFill/>
        </p:spPr>
        <p:txBody>
          <a:bodyPr wrap="square" rtlCol="0" anchor="t">
            <a:noAutofit/>
          </a:bodyPr>
          <a:p>
            <a:r>
              <a:rPr lang="en-US" altLang="zh-CN" sz="1200" dirty="0">
                <a:latin typeface="Times New Roman" panose="02020603050405020304" pitchFamily="18" charset="0"/>
                <a:ea typeface="宋体" panose="02010600030101010101" pitchFamily="2" charset="-122"/>
                <a:cs typeface="Times New Roman" panose="02020603050405020304" pitchFamily="18" charset="0"/>
                <a:sym typeface="+mn-ea"/>
              </a:rPr>
              <a:t>34°</a:t>
            </a:r>
            <a:endParaRPr lang="zh-CN" altLang="en-US" sz="1200"/>
          </a:p>
        </p:txBody>
      </p:sp>
      <p:sp>
        <p:nvSpPr>
          <p:cNvPr id="15" name="文本框 14"/>
          <p:cNvSpPr txBox="1"/>
          <p:nvPr/>
        </p:nvSpPr>
        <p:spPr>
          <a:xfrm>
            <a:off x="2418768" y="4398864"/>
            <a:ext cx="506395" cy="267529"/>
          </a:xfrm>
          <a:prstGeom prst="rect">
            <a:avLst/>
          </a:prstGeom>
          <a:noFill/>
        </p:spPr>
        <p:txBody>
          <a:bodyPr wrap="square" rtlCol="0" anchor="t">
            <a:noAutofit/>
          </a:bodyPr>
          <a:p>
            <a:r>
              <a:rPr lang="en-US" altLang="zh-CN" sz="1200" dirty="0">
                <a:solidFill>
                  <a:srgbClr val="C00000"/>
                </a:solidFill>
                <a:latin typeface="Times New Roman" panose="02020603050405020304" pitchFamily="18" charset="0"/>
                <a:ea typeface="宋体" panose="02010600030101010101" pitchFamily="2" charset="-122"/>
              </a:rPr>
              <a:t>1x1</a:t>
            </a:r>
            <a:endParaRPr lang="zh-CN" altLang="en-US" sz="1200">
              <a:solidFill>
                <a:srgbClr val="C00000"/>
              </a:solidFill>
            </a:endParaRPr>
          </a:p>
        </p:txBody>
      </p:sp>
      <p:sp>
        <p:nvSpPr>
          <p:cNvPr id="29" name="矩形 28"/>
          <p:cNvSpPr/>
          <p:nvPr userDrawn="1"/>
        </p:nvSpPr>
        <p:spPr>
          <a:xfrm>
            <a:off x="1578731" y="3557646"/>
            <a:ext cx="2732621" cy="1547848"/>
          </a:xfrm>
          <a:prstGeom prst="rect">
            <a:avLst/>
          </a:prstGeom>
          <a:noFill/>
          <a:ln w="12700" cap="flat" cmpd="sng" algn="ctr">
            <a:solidFill>
              <a:srgbClr val="000000">
                <a:alpha val="100000"/>
              </a:srgb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34" name="文本框 33"/>
          <p:cNvSpPr txBox="1"/>
          <p:nvPr/>
        </p:nvSpPr>
        <p:spPr>
          <a:xfrm>
            <a:off x="2260314" y="3208511"/>
            <a:ext cx="1251655" cy="372630"/>
          </a:xfrm>
          <a:prstGeom prst="rect">
            <a:avLst/>
          </a:prstGeom>
          <a:noFill/>
        </p:spPr>
        <p:txBody>
          <a:bodyPr wrap="square" rtlCol="0" anchor="t">
            <a:noAutofit/>
          </a:bodyPr>
          <a:p>
            <a:r>
              <a:rPr lang="en-US" altLang="zh-CN" dirty="0">
                <a:latin typeface="Times New Roman" panose="02020603050405020304" pitchFamily="18" charset="0"/>
                <a:ea typeface="宋体" panose="02010600030101010101" pitchFamily="2" charset="-122"/>
              </a:rPr>
              <a:t>Zone</a:t>
            </a: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Size</a:t>
            </a:r>
            <a:endParaRPr lang="zh-CN" altLang="en-US"/>
          </a:p>
        </p:txBody>
      </p:sp>
      <p:sp>
        <p:nvSpPr>
          <p:cNvPr id="21" name="文本框 1"/>
          <p:cNvSpPr txBox="1"/>
          <p:nvPr/>
        </p:nvSpPr>
        <p:spPr>
          <a:xfrm>
            <a:off x="1572513" y="4861923"/>
            <a:ext cx="1614805" cy="267335"/>
          </a:xfrm>
          <a:prstGeom prst="rect">
            <a:avLst/>
          </a:prstGeom>
          <a:noFill/>
        </p:spPr>
        <p:txBody>
          <a:bodyPr wrap="square" rtlCol="0" anchor="t">
            <a:noAutofit/>
          </a:bodyPr>
          <a:p>
            <a:r>
              <a:rPr lang="en-US" altLang="zh-CN" sz="1200" dirty="0">
                <a:solidFill>
                  <a:srgbClr val="C00000"/>
                </a:solidFill>
                <a:latin typeface="Times New Roman" panose="02020603050405020304" pitchFamily="18" charset="0"/>
                <a:ea typeface="宋体" panose="02010600030101010101" pitchFamily="2" charset="-122"/>
              </a:rPr>
              <a:t>1-4</a:t>
            </a:r>
            <a:r>
              <a:rPr lang="zh-CN" altLang="en-US" sz="1200" dirty="0">
                <a:solidFill>
                  <a:srgbClr val="C00000"/>
                </a:solidFill>
                <a:latin typeface="Times New Roman" panose="02020603050405020304" pitchFamily="18" charset="0"/>
                <a:ea typeface="宋体" panose="02010600030101010101" pitchFamily="2" charset="-122"/>
              </a:rPr>
              <a:t>倍</a:t>
            </a:r>
            <a:r>
              <a:rPr lang="zh-CN" altLang="en-US" sz="1200" dirty="0">
                <a:solidFill>
                  <a:srgbClr val="C00000"/>
                </a:solidFill>
                <a:latin typeface="Times New Roman" panose="02020603050405020304" pitchFamily="18" charset="0"/>
                <a:ea typeface="宋体" panose="02010600030101010101" pitchFamily="2" charset="-122"/>
              </a:rPr>
              <a:t>渐变下采样</a:t>
            </a:r>
            <a:endParaRPr lang="zh-CN" altLang="en-US" sz="1200" dirty="0">
              <a:solidFill>
                <a:srgbClr val="C00000"/>
              </a:solidFill>
              <a:latin typeface="Times New Roman" panose="02020603050405020304" pitchFamily="18" charset="0"/>
              <a:ea typeface="宋体" panose="02010600030101010101" pitchFamily="2" charset="-122"/>
            </a:endParaRPr>
          </a:p>
          <a:p>
            <a:endParaRPr lang="zh-CN" altLang="en-US" sz="1200" dirty="0">
              <a:solidFill>
                <a:srgbClr val="C00000"/>
              </a:solidFill>
              <a:latin typeface="Times New Roman" panose="02020603050405020304" pitchFamily="18" charset="0"/>
              <a:ea typeface="宋体" panose="02010600030101010101" pitchFamily="2" charset="-122"/>
            </a:endParaRPr>
          </a:p>
        </p:txBody>
      </p:sp>
      <p:sp>
        <p:nvSpPr>
          <p:cNvPr id="22" name="Text Box 21"/>
          <p:cNvSpPr txBox="1"/>
          <p:nvPr/>
        </p:nvSpPr>
        <p:spPr>
          <a:xfrm>
            <a:off x="1879600" y="2808605"/>
            <a:ext cx="2193290" cy="374650"/>
          </a:xfrm>
          <a:prstGeom prst="rect">
            <a:avLst/>
          </a:prstGeom>
          <a:noFill/>
        </p:spPr>
        <p:txBody>
          <a:bodyPr wrap="square" rtlCol="0" anchor="t">
            <a:noAutofit/>
          </a:bodyPr>
          <a:p>
            <a:r>
              <a:rPr lang="en-US" altLang="zh-CN" dirty="0">
                <a:sym typeface="+mn-ea"/>
              </a:rPr>
              <a:t>raw grouping </a:t>
            </a:r>
            <a:r>
              <a:rPr lang="zh-CN" altLang="en-US" dirty="0">
                <a:sym typeface="+mn-ea"/>
              </a:rPr>
              <a:t>方案</a:t>
            </a:r>
            <a:endParaRPr lang="zh-CN" altLang="en-US"/>
          </a:p>
        </p:txBody>
      </p:sp>
      <p:sp>
        <p:nvSpPr>
          <p:cNvPr id="28" name="文本框 6"/>
          <p:cNvSpPr txBox="1"/>
          <p:nvPr userDrawn="1"/>
        </p:nvSpPr>
        <p:spPr>
          <a:xfrm>
            <a:off x="3959860" y="1252220"/>
            <a:ext cx="1181100" cy="55626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p>
            <a:pPr algn="ctr"/>
            <a:r>
              <a:rPr lang="en-US" altLang="zh-CN" sz="1600" dirty="0"/>
              <a:t>Ungrouping</a:t>
            </a:r>
            <a:endParaRPr lang="zh-CN" altLang="en-US" sz="1600" dirty="0"/>
          </a:p>
        </p:txBody>
      </p:sp>
      <p:sp>
        <p:nvSpPr>
          <p:cNvPr id="40" name="文本框 39"/>
          <p:cNvSpPr txBox="1"/>
          <p:nvPr/>
        </p:nvSpPr>
        <p:spPr>
          <a:xfrm>
            <a:off x="1572260" y="1966595"/>
            <a:ext cx="846455" cy="26416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3</a:t>
            </a:r>
            <a:endParaRPr lang="zh-CN" altLang="en-US" sz="1200" i="1">
              <a:solidFill>
                <a:srgbClr val="4472C4"/>
              </a:solidFill>
            </a:endParaRPr>
          </a:p>
        </p:txBody>
      </p:sp>
      <p:sp>
        <p:nvSpPr>
          <p:cNvPr id="47" name="文本框 46"/>
          <p:cNvSpPr txBox="1"/>
          <p:nvPr/>
        </p:nvSpPr>
        <p:spPr>
          <a:xfrm>
            <a:off x="4072890" y="1978025"/>
            <a:ext cx="844550" cy="25273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2</a:t>
            </a:r>
            <a:endParaRPr lang="zh-CN" altLang="en-US" sz="1200" i="1">
              <a:solidFill>
                <a:srgbClr val="4472C4"/>
              </a:solidFill>
            </a:endParaRPr>
          </a:p>
        </p:txBody>
      </p:sp>
      <p:pic>
        <p:nvPicPr>
          <p:cNvPr id="30" name="图片 13"/>
          <p:cNvPicPr>
            <a:picLocks noChangeAspect="1"/>
          </p:cNvPicPr>
          <p:nvPr/>
        </p:nvPicPr>
        <p:blipFill>
          <a:blip r:embed="rId2"/>
          <a:stretch>
            <a:fillRect/>
          </a:stretch>
        </p:blipFill>
        <p:spPr>
          <a:xfrm>
            <a:off x="6786880" y="3377565"/>
            <a:ext cx="3239135" cy="1595755"/>
          </a:xfrm>
          <a:prstGeom prst="rect">
            <a:avLst/>
          </a:prstGeom>
        </p:spPr>
      </p:pic>
      <p:sp>
        <p:nvSpPr>
          <p:cNvPr id="31" name="Text Box 30"/>
          <p:cNvSpPr txBox="1"/>
          <p:nvPr/>
        </p:nvSpPr>
        <p:spPr>
          <a:xfrm>
            <a:off x="7087870" y="5019675"/>
            <a:ext cx="3967480" cy="1404620"/>
          </a:xfrm>
          <a:prstGeom prst="rect">
            <a:avLst/>
          </a:prstGeom>
          <a:noFill/>
        </p:spPr>
        <p:txBody>
          <a:bodyPr wrap="square" rtlCol="0" anchor="t">
            <a:noAutofit/>
          </a:bodyPr>
          <a:p>
            <a:pPr lvl="0" algn="l">
              <a:lnSpc>
                <a:spcPct val="150000"/>
              </a:lnSpc>
              <a:buClrTx/>
              <a:buSzTx/>
              <a:buFontTx/>
            </a:pPr>
            <a:r>
              <a:rPr lang="zh-CN" altLang="en-US" sz="1600" dirty="0">
                <a:sym typeface="+mn-ea"/>
              </a:rPr>
              <a:t>边缘：</a:t>
            </a:r>
            <a:r>
              <a:rPr lang="en-US" altLang="zh-CN" sz="1600" dirty="0">
                <a:sym typeface="+mn-ea"/>
              </a:rPr>
              <a:t>2</a:t>
            </a:r>
            <a:r>
              <a:rPr lang="zh-CN" altLang="en-US" sz="1600" dirty="0">
                <a:sym typeface="+mn-ea"/>
              </a:rPr>
              <a:t>倍</a:t>
            </a:r>
            <a:r>
              <a:rPr lang="en-US" altLang="zh-CN" sz="1600" dirty="0">
                <a:sym typeface="+mn-ea"/>
              </a:rPr>
              <a:t>group + 0.2</a:t>
            </a:r>
            <a:r>
              <a:rPr lang="zh-CN" altLang="en-US" sz="1600" dirty="0">
                <a:sym typeface="+mn-ea"/>
              </a:rPr>
              <a:t>通途压缩</a:t>
            </a:r>
            <a:endParaRPr lang="en-US" altLang="zh-CN" sz="1600" dirty="0">
              <a:sym typeface="+mn-ea"/>
            </a:endParaRPr>
          </a:p>
          <a:p>
            <a:pPr lvl="0" algn="l">
              <a:lnSpc>
                <a:spcPct val="150000"/>
              </a:lnSpc>
              <a:buClrTx/>
              <a:buSzTx/>
              <a:buFontTx/>
            </a:pPr>
            <a:r>
              <a:rPr lang="zh-CN" altLang="en-US" sz="1600" dirty="0">
                <a:sym typeface="+mn-ea"/>
              </a:rPr>
              <a:t> 中心：</a:t>
            </a:r>
            <a:r>
              <a:rPr lang="en-US" altLang="zh-CN" sz="1600" dirty="0">
                <a:sym typeface="+mn-ea"/>
              </a:rPr>
              <a:t>0.4</a:t>
            </a:r>
            <a:r>
              <a:rPr lang="zh-CN" altLang="en-US" sz="1600" dirty="0">
                <a:sym typeface="+mn-ea"/>
              </a:rPr>
              <a:t>通途压缩</a:t>
            </a:r>
            <a:endParaRPr lang="en-US" altLang="zh-CN" sz="1600" dirty="0">
              <a:sym typeface="+mn-ea"/>
            </a:endParaRPr>
          </a:p>
          <a:p>
            <a:pPr lvl="0" algn="l">
              <a:lnSpc>
                <a:spcPct val="150000"/>
              </a:lnSpc>
              <a:buClrTx/>
              <a:buSzTx/>
              <a:buFontTx/>
            </a:pPr>
            <a:r>
              <a:rPr lang="zh-CN" altLang="en-US" sz="1600" dirty="0">
                <a:sym typeface="+mn-ea"/>
              </a:rPr>
              <a:t> 压缩率：</a:t>
            </a:r>
            <a:r>
              <a:rPr lang="en-US" altLang="zh-CN" sz="1600" dirty="0">
                <a:sym typeface="+mn-ea"/>
              </a:rPr>
              <a:t>0.1625</a:t>
            </a:r>
            <a:endParaRPr lang="zh-CN" altLang="en-US" sz="1600"/>
          </a:p>
        </p:txBody>
      </p:sp>
      <p:sp>
        <p:nvSpPr>
          <p:cNvPr id="36" name="Text Box 35"/>
          <p:cNvSpPr txBox="1"/>
          <p:nvPr/>
        </p:nvSpPr>
        <p:spPr>
          <a:xfrm>
            <a:off x="1833245" y="5267325"/>
            <a:ext cx="1661160" cy="374650"/>
          </a:xfrm>
          <a:prstGeom prst="rect">
            <a:avLst/>
          </a:prstGeom>
          <a:noFill/>
        </p:spPr>
        <p:txBody>
          <a:bodyPr wrap="square" rtlCol="0" anchor="t">
            <a:noAutofit/>
          </a:bodyPr>
          <a:p>
            <a:r>
              <a:rPr lang="zh-CN" altLang="en-US" sz="1600" dirty="0">
                <a:sym typeface="+mn-ea"/>
              </a:rPr>
              <a:t>压缩率：</a:t>
            </a:r>
            <a:r>
              <a:rPr lang="en-US" altLang="zh-CN" sz="1600" dirty="0">
                <a:sym typeface="+mn-ea"/>
              </a:rPr>
              <a:t>0.</a:t>
            </a:r>
            <a:r>
              <a:rPr lang="en-US" sz="1600" dirty="0">
                <a:sym typeface="+mn-ea"/>
              </a:rPr>
              <a:t>46</a:t>
            </a:r>
            <a:endParaRPr lang="en-US" sz="1600"/>
          </a:p>
        </p:txBody>
      </p:sp>
      <p:sp>
        <p:nvSpPr>
          <p:cNvPr id="37" name="Text Box 36"/>
          <p:cNvSpPr txBox="1"/>
          <p:nvPr/>
        </p:nvSpPr>
        <p:spPr>
          <a:xfrm>
            <a:off x="7578332" y="2808877"/>
            <a:ext cx="1657048" cy="374952"/>
          </a:xfrm>
          <a:prstGeom prst="rect">
            <a:avLst/>
          </a:prstGeom>
          <a:noFill/>
        </p:spPr>
        <p:txBody>
          <a:bodyPr wrap="square" rtlCol="0" anchor="t">
            <a:noAutofit/>
          </a:bodyPr>
          <a:p>
            <a:r>
              <a:rPr lang="en-US" altLang="zh-CN" dirty="0">
                <a:sym typeface="+mn-ea"/>
              </a:rPr>
              <a:t>YUV </a:t>
            </a:r>
            <a:r>
              <a:rPr lang="zh-CN" altLang="en-US" dirty="0">
                <a:sym typeface="+mn-ea"/>
              </a:rPr>
              <a:t>压缩</a:t>
            </a:r>
            <a:r>
              <a:rPr lang="en-US" altLang="zh-CN" dirty="0">
                <a:sym typeface="+mn-ea"/>
              </a:rPr>
              <a:t> </a:t>
            </a:r>
            <a:r>
              <a:rPr lang="zh-CN" altLang="en-US" dirty="0">
                <a:sym typeface="+mn-ea"/>
              </a:rPr>
              <a:t>方案</a:t>
            </a:r>
            <a:endParaRPr lang="zh-CN" altLang="en-US"/>
          </a:p>
        </p:txBody>
      </p:sp>
      <p:cxnSp>
        <p:nvCxnSpPr>
          <p:cNvPr id="18" name="直接连接符 17"/>
          <p:cNvCxnSpPr>
            <a:stCxn id="8" idx="3"/>
            <a:endCxn id="28" idx="1"/>
          </p:cNvCxnSpPr>
          <p:nvPr userDrawn="1"/>
        </p:nvCxnSpPr>
        <p:spPr>
          <a:xfrm flipV="1">
            <a:off x="3541796" y="1530309"/>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7737824" y="3151996"/>
            <a:ext cx="1251655" cy="372630"/>
          </a:xfrm>
          <a:prstGeom prst="rect">
            <a:avLst/>
          </a:prstGeom>
          <a:noFill/>
        </p:spPr>
        <p:txBody>
          <a:bodyPr wrap="square" rtlCol="0" anchor="t">
            <a:noAutofit/>
          </a:bodyPr>
          <a:p>
            <a:r>
              <a:rPr lang="en-US" altLang="zh-CN" dirty="0">
                <a:latin typeface="Times New Roman" panose="02020603050405020304" pitchFamily="18" charset="0"/>
                <a:ea typeface="宋体" panose="02010600030101010101" pitchFamily="2" charset="-122"/>
              </a:rPr>
              <a:t>Zone</a:t>
            </a: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Size</a:t>
            </a:r>
            <a:endParaRPr lang="zh-CN" altLang="en-US"/>
          </a:p>
        </p:txBody>
      </p:sp>
      <p:cxnSp>
        <p:nvCxnSpPr>
          <p:cNvPr id="35" name="直接连接符 34"/>
          <p:cNvCxnSpPr>
            <a:stCxn id="28" idx="3"/>
            <a:endCxn id="9" idx="1"/>
          </p:cNvCxnSpPr>
          <p:nvPr userDrawn="1"/>
        </p:nvCxnSpPr>
        <p:spPr>
          <a:xfrm>
            <a:off x="5140726" y="1530309"/>
            <a:ext cx="56388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8" name="直接连接符 37"/>
          <p:cNvCxnSpPr>
            <a:stCxn id="9" idx="3"/>
            <a:endCxn id="10" idx="1"/>
          </p:cNvCxnSpPr>
          <p:nvPr userDrawn="1"/>
        </p:nvCxnSpPr>
        <p:spPr>
          <a:xfrm flipV="1">
            <a:off x="6595511" y="1530944"/>
            <a:ext cx="633095" cy="254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9" name="直接连接符 38"/>
          <p:cNvCxnSpPr>
            <a:stCxn id="10" idx="3"/>
            <a:endCxn id="11" idx="1"/>
          </p:cNvCxnSpPr>
          <p:nvPr userDrawn="1"/>
        </p:nvCxnSpPr>
        <p:spPr>
          <a:xfrm>
            <a:off x="8109986" y="1530944"/>
            <a:ext cx="588645" cy="508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41" name="直接连接符 40"/>
          <p:cNvCxnSpPr>
            <a:stCxn id="11" idx="3"/>
            <a:endCxn id="1026" idx="1"/>
          </p:cNvCxnSpPr>
          <p:nvPr userDrawn="1"/>
        </p:nvCxnSpPr>
        <p:spPr>
          <a:xfrm>
            <a:off x="10665226" y="1536024"/>
            <a:ext cx="454660" cy="63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sp>
        <p:nvSpPr>
          <p:cNvPr id="43" name="文本框 42"/>
          <p:cNvSpPr txBox="1"/>
          <p:nvPr userDrawn="1"/>
        </p:nvSpPr>
        <p:spPr>
          <a:xfrm>
            <a:off x="5836285" y="1985645"/>
            <a:ext cx="518795" cy="215900"/>
          </a:xfrm>
          <a:prstGeom prst="rect">
            <a:avLst/>
          </a:prstGeom>
          <a:noFill/>
        </p:spPr>
        <p:txBody>
          <a:bodyPr wrap="square" rtlCol="0" anchor="t">
            <a:noAutofit/>
          </a:bodyPr>
          <a:p>
            <a:pPr lvl="0" algn="l">
              <a:buClrTx/>
              <a:buSzTx/>
              <a:buFontTx/>
            </a:pPr>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ASR</a:t>
            </a:r>
            <a:endPar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4"/>
          <p:cNvSpPr txBox="1"/>
          <p:nvPr/>
        </p:nvSpPr>
        <p:spPr>
          <a:xfrm>
            <a:off x="339903" y="217616"/>
            <a:ext cx="1614805" cy="506730"/>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高照度环境</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grpSp>
        <p:nvGrpSpPr>
          <p:cNvPr id="2" name="组合 1"/>
          <p:cNvGrpSpPr/>
          <p:nvPr userDrawn="1"/>
        </p:nvGrpSpPr>
        <p:grpSpPr>
          <a:xfrm>
            <a:off x="461347" y="1353766"/>
            <a:ext cx="641985" cy="329565"/>
            <a:chOff x="2716" y="2979"/>
            <a:chExt cx="1011" cy="519"/>
          </a:xfrm>
          <a:solidFill>
            <a:schemeClr val="bg1">
              <a:lumMod val="65000"/>
            </a:schemeClr>
          </a:solidFill>
        </p:grpSpPr>
        <p:sp>
          <p:nvSpPr>
            <p:cNvPr id="6" name="等腰三角形 5"/>
            <p:cNvSpPr/>
            <p:nvPr userDrawn="1"/>
          </p:nvSpPr>
          <p:spPr>
            <a:xfrm rot="5400000">
              <a:off x="2693" y="3009"/>
              <a:ext cx="512" cy="466"/>
            </a:xfrm>
            <a:prstGeom prst="triangle">
              <a:avLst>
                <a:gd name="adj" fmla="val 50057"/>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sp>
          <p:nvSpPr>
            <p:cNvPr id="13" name="矩形 12"/>
            <p:cNvSpPr/>
            <p:nvPr userDrawn="1"/>
          </p:nvSpPr>
          <p:spPr>
            <a:xfrm>
              <a:off x="3011" y="2979"/>
              <a:ext cx="716" cy="517"/>
            </a:xfrm>
            <a:prstGeom prst="rect">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grpSp>
      <p:sp>
        <p:nvSpPr>
          <p:cNvPr id="14" name="文本框 13"/>
          <p:cNvSpPr txBox="1"/>
          <p:nvPr userDrawn="1"/>
        </p:nvSpPr>
        <p:spPr>
          <a:xfrm>
            <a:off x="1519555" y="1260475"/>
            <a:ext cx="961390" cy="567055"/>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solidFill>
                  <a:schemeClr val="bg1">
                    <a:lumMod val="75000"/>
                  </a:schemeClr>
                </a:solidFill>
              </a:rPr>
              <a:t>raw </a:t>
            </a:r>
            <a:r>
              <a:rPr lang="zh-CN" altLang="en-US" sz="1600" dirty="0">
                <a:solidFill>
                  <a:schemeClr val="bg1">
                    <a:lumMod val="75000"/>
                  </a:schemeClr>
                </a:solidFill>
              </a:rPr>
              <a:t>域</a:t>
            </a:r>
            <a:r>
              <a:rPr lang="en-US" altLang="zh-CN" sz="1600" dirty="0">
                <a:solidFill>
                  <a:schemeClr val="bg1">
                    <a:lumMod val="75000"/>
                  </a:schemeClr>
                </a:solidFill>
              </a:rPr>
              <a:t>grouping</a:t>
            </a:r>
            <a:endParaRPr lang="en-US" altLang="zh-CN" sz="1600" dirty="0">
              <a:solidFill>
                <a:schemeClr val="bg1">
                  <a:lumMod val="75000"/>
                </a:schemeClr>
              </a:solidFill>
            </a:endParaRPr>
          </a:p>
        </p:txBody>
      </p:sp>
      <p:sp>
        <p:nvSpPr>
          <p:cNvPr id="15" name="文本框 14"/>
          <p:cNvSpPr txBox="1"/>
          <p:nvPr userDrawn="1"/>
        </p:nvSpPr>
        <p:spPr>
          <a:xfrm>
            <a:off x="2898775" y="1256665"/>
            <a:ext cx="643255" cy="568325"/>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solidFill>
                  <a:schemeClr val="bg1">
                    <a:lumMod val="75000"/>
                  </a:schemeClr>
                </a:solidFill>
              </a:rPr>
              <a:t>AI</a:t>
            </a:r>
            <a:endParaRPr lang="en-US" altLang="zh-CN" sz="1600" dirty="0">
              <a:solidFill>
                <a:schemeClr val="bg1">
                  <a:lumMod val="75000"/>
                </a:schemeClr>
              </a:solidFill>
            </a:endParaRPr>
          </a:p>
          <a:p>
            <a:pPr algn="ctr"/>
            <a:r>
              <a:rPr lang="en-US" altLang="zh-CN" sz="1600" dirty="0">
                <a:solidFill>
                  <a:schemeClr val="bg1">
                    <a:lumMod val="75000"/>
                  </a:schemeClr>
                </a:solidFill>
              </a:rPr>
              <a:t> </a:t>
            </a:r>
            <a:r>
              <a:rPr lang="zh-CN" altLang="en-US" sz="1600" dirty="0">
                <a:solidFill>
                  <a:schemeClr val="bg1">
                    <a:lumMod val="75000"/>
                  </a:schemeClr>
                </a:solidFill>
              </a:rPr>
              <a:t>降噪</a:t>
            </a:r>
            <a:endParaRPr lang="zh-CN" altLang="en-US" sz="1600" dirty="0">
              <a:solidFill>
                <a:schemeClr val="bg1">
                  <a:lumMod val="75000"/>
                </a:schemeClr>
              </a:solidFill>
            </a:endParaRPr>
          </a:p>
        </p:txBody>
      </p:sp>
      <p:sp>
        <p:nvSpPr>
          <p:cNvPr id="18" name="文本框 17"/>
          <p:cNvSpPr txBox="1"/>
          <p:nvPr userDrawn="1"/>
        </p:nvSpPr>
        <p:spPr>
          <a:xfrm>
            <a:off x="5704840" y="1263650"/>
            <a:ext cx="890905" cy="55499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p>
            <a:r>
              <a:rPr lang="en-US" altLang="zh-CN" sz="1600" dirty="0"/>
              <a:t>ISP pipe</a:t>
            </a:r>
            <a:endParaRPr lang="zh-CN" altLang="en-US" sz="1600" dirty="0"/>
          </a:p>
        </p:txBody>
      </p:sp>
      <p:sp>
        <p:nvSpPr>
          <p:cNvPr id="21" name="文本框 20"/>
          <p:cNvSpPr txBox="1"/>
          <p:nvPr userDrawn="1"/>
        </p:nvSpPr>
        <p:spPr>
          <a:xfrm>
            <a:off x="7228840" y="1260475"/>
            <a:ext cx="881380" cy="55626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solidFill>
                  <a:srgbClr val="000000"/>
                </a:solidFill>
              </a:rPr>
              <a:t>YUV</a:t>
            </a:r>
            <a:r>
              <a:rPr lang="zh-CN" altLang="en-US" sz="1600" dirty="0">
                <a:solidFill>
                  <a:srgbClr val="000000"/>
                </a:solidFill>
              </a:rPr>
              <a:t>域</a:t>
            </a:r>
            <a:endParaRPr lang="en-US" altLang="zh-CN" sz="1600" dirty="0">
              <a:solidFill>
                <a:srgbClr val="000000"/>
              </a:solidFill>
            </a:endParaRPr>
          </a:p>
          <a:p>
            <a:pPr algn="ctr"/>
            <a:r>
              <a:rPr lang="zh-CN" altLang="en-US" sz="1600" dirty="0">
                <a:solidFill>
                  <a:srgbClr val="000000"/>
                </a:solidFill>
              </a:rPr>
              <a:t>压缩</a:t>
            </a:r>
            <a:endParaRPr lang="zh-CN" altLang="en-US" sz="1600" dirty="0">
              <a:solidFill>
                <a:srgbClr val="000000"/>
              </a:solidFill>
            </a:endParaRPr>
          </a:p>
        </p:txBody>
      </p:sp>
      <p:sp>
        <p:nvSpPr>
          <p:cNvPr id="22" name="文本框 21"/>
          <p:cNvSpPr txBox="1"/>
          <p:nvPr userDrawn="1"/>
        </p:nvSpPr>
        <p:spPr>
          <a:xfrm>
            <a:off x="8698865" y="1259205"/>
            <a:ext cx="1966595" cy="568960"/>
          </a:xfrm>
          <a:prstGeom prst="rect">
            <a:avLst/>
          </a:prstGeom>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ym typeface="+mn-ea"/>
              </a:rPr>
              <a:t>Display pipe grouping/ungrouping</a:t>
            </a:r>
            <a:endParaRPr lang="en-US" altLang="zh-CN" sz="1600" dirty="0">
              <a:sym typeface="+mn-ea"/>
            </a:endParaRPr>
          </a:p>
        </p:txBody>
      </p:sp>
      <p:cxnSp>
        <p:nvCxnSpPr>
          <p:cNvPr id="29" name="直接连接符 28"/>
          <p:cNvCxnSpPr>
            <a:stCxn id="14" idx="3"/>
            <a:endCxn id="15" idx="1"/>
          </p:cNvCxnSpPr>
          <p:nvPr userDrawn="1"/>
        </p:nvCxnSpPr>
        <p:spPr>
          <a:xfrm flipV="1">
            <a:off x="2480711" y="1541104"/>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sp>
        <p:nvSpPr>
          <p:cNvPr id="30" name="文本框 29"/>
          <p:cNvSpPr txBox="1"/>
          <p:nvPr userDrawn="1"/>
        </p:nvSpPr>
        <p:spPr>
          <a:xfrm>
            <a:off x="5836285" y="1985645"/>
            <a:ext cx="518795" cy="215900"/>
          </a:xfrm>
          <a:prstGeom prst="rect">
            <a:avLst/>
          </a:prstGeom>
          <a:noFill/>
        </p:spPr>
        <p:txBody>
          <a:bodyPr wrap="square" rtlCol="0" anchor="t">
            <a:noAutofit/>
          </a:bodyPr>
          <a:p>
            <a:pPr lvl="0" algn="l">
              <a:buClrTx/>
              <a:buSzTx/>
              <a:buFontTx/>
            </a:pPr>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ASR</a:t>
            </a:r>
            <a:endPar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31" name="Picture 2" descr="查看源图像"/>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20120" y="1260475"/>
            <a:ext cx="746760" cy="56769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p:cNvCxnSpPr>
            <a:endCxn id="14" idx="1"/>
          </p:cNvCxnSpPr>
          <p:nvPr/>
        </p:nvCxnSpPr>
        <p:spPr>
          <a:xfrm>
            <a:off x="1105872" y="1543314"/>
            <a:ext cx="413385" cy="127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sp>
        <p:nvSpPr>
          <p:cNvPr id="33" name="文本框 6"/>
          <p:cNvSpPr txBox="1"/>
          <p:nvPr userDrawn="1"/>
        </p:nvSpPr>
        <p:spPr>
          <a:xfrm>
            <a:off x="3959860" y="1259840"/>
            <a:ext cx="1181100" cy="55626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wrap="square" rtlCol="0" anchor="ctr" anchorCtr="0">
            <a:noAutofit/>
          </a:bodyPr>
          <a:p>
            <a:pPr algn="ctr"/>
            <a:r>
              <a:rPr lang="en-US" altLang="zh-CN" sz="1600" dirty="0">
                <a:solidFill>
                  <a:schemeClr val="bg1">
                    <a:lumMod val="75000"/>
                  </a:schemeClr>
                </a:solidFill>
              </a:rPr>
              <a:t>Ungrouping</a:t>
            </a:r>
            <a:endParaRPr lang="en-US" altLang="zh-CN" sz="1600" dirty="0">
              <a:solidFill>
                <a:schemeClr val="bg1">
                  <a:lumMod val="75000"/>
                </a:schemeClr>
              </a:solidFill>
            </a:endParaRPr>
          </a:p>
        </p:txBody>
      </p:sp>
      <p:sp>
        <p:nvSpPr>
          <p:cNvPr id="34" name="文本框 33"/>
          <p:cNvSpPr txBox="1"/>
          <p:nvPr/>
        </p:nvSpPr>
        <p:spPr>
          <a:xfrm>
            <a:off x="1572260" y="1974215"/>
            <a:ext cx="846455" cy="264160"/>
          </a:xfrm>
          <a:prstGeom prst="rect">
            <a:avLst/>
          </a:prstGeom>
          <a:noFill/>
        </p:spPr>
        <p:txBody>
          <a:bodyPr wrap="square" rtlCol="0" anchor="t">
            <a:noAutofit/>
          </a:bodyPr>
          <a:p>
            <a:r>
              <a:rPr lang="en-US" altLang="zh-CN" sz="1200" i="1"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Lanczos 2</a:t>
            </a:r>
            <a:endParaRPr lang="en-US" altLang="zh-CN" sz="1200" i="1"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35" name="文本框 34"/>
          <p:cNvSpPr txBox="1"/>
          <p:nvPr/>
        </p:nvSpPr>
        <p:spPr>
          <a:xfrm>
            <a:off x="4072890" y="1985645"/>
            <a:ext cx="844550" cy="252730"/>
          </a:xfrm>
          <a:prstGeom prst="rect">
            <a:avLst/>
          </a:prstGeom>
          <a:noFill/>
        </p:spPr>
        <p:txBody>
          <a:bodyPr wrap="square" rtlCol="0" anchor="t">
            <a:noAutofit/>
          </a:bodyPr>
          <a:p>
            <a:r>
              <a:rPr lang="en-US" altLang="zh-CN" sz="1200" i="1"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Lanczos 3</a:t>
            </a:r>
            <a:endParaRPr lang="en-US" altLang="zh-CN" sz="1200" i="1"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cxnSp>
        <p:nvCxnSpPr>
          <p:cNvPr id="36" name="直接连接符 35"/>
          <p:cNvCxnSpPr>
            <a:stCxn id="15" idx="3"/>
            <a:endCxn id="33" idx="1"/>
          </p:cNvCxnSpPr>
          <p:nvPr userDrawn="1"/>
        </p:nvCxnSpPr>
        <p:spPr>
          <a:xfrm flipV="1">
            <a:off x="3541796" y="1537929"/>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7" name="直接连接符 36"/>
          <p:cNvCxnSpPr>
            <a:stCxn id="33" idx="3"/>
            <a:endCxn id="18" idx="1"/>
          </p:cNvCxnSpPr>
          <p:nvPr userDrawn="1"/>
        </p:nvCxnSpPr>
        <p:spPr>
          <a:xfrm>
            <a:off x="5140726" y="1537929"/>
            <a:ext cx="56388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8" name="直接连接符 37"/>
          <p:cNvCxnSpPr>
            <a:stCxn id="18" idx="3"/>
            <a:endCxn id="21" idx="1"/>
          </p:cNvCxnSpPr>
          <p:nvPr userDrawn="1"/>
        </p:nvCxnSpPr>
        <p:spPr>
          <a:xfrm flipV="1">
            <a:off x="6595511" y="1538564"/>
            <a:ext cx="633095" cy="254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9" name="直接连接符 38"/>
          <p:cNvCxnSpPr>
            <a:stCxn id="21" idx="3"/>
            <a:endCxn id="22" idx="1"/>
          </p:cNvCxnSpPr>
          <p:nvPr userDrawn="1"/>
        </p:nvCxnSpPr>
        <p:spPr>
          <a:xfrm>
            <a:off x="8109986" y="1538564"/>
            <a:ext cx="588645" cy="508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41" name="直接连接符 40"/>
          <p:cNvCxnSpPr>
            <a:stCxn id="22" idx="3"/>
            <a:endCxn id="31" idx="1"/>
          </p:cNvCxnSpPr>
          <p:nvPr userDrawn="1"/>
        </p:nvCxnSpPr>
        <p:spPr>
          <a:xfrm>
            <a:off x="10665226" y="1543644"/>
            <a:ext cx="454660" cy="63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pic>
        <p:nvPicPr>
          <p:cNvPr id="55" name="图片 13"/>
          <p:cNvPicPr>
            <a:picLocks noChangeAspect="1"/>
          </p:cNvPicPr>
          <p:nvPr/>
        </p:nvPicPr>
        <p:blipFill>
          <a:blip r:embed="rId2"/>
          <a:stretch>
            <a:fillRect/>
          </a:stretch>
        </p:blipFill>
        <p:spPr>
          <a:xfrm>
            <a:off x="6786880" y="3377565"/>
            <a:ext cx="3239135" cy="1595755"/>
          </a:xfrm>
          <a:prstGeom prst="rect">
            <a:avLst/>
          </a:prstGeom>
        </p:spPr>
      </p:pic>
      <p:sp>
        <p:nvSpPr>
          <p:cNvPr id="56" name="Text Box 30"/>
          <p:cNvSpPr txBox="1"/>
          <p:nvPr/>
        </p:nvSpPr>
        <p:spPr>
          <a:xfrm>
            <a:off x="7087870" y="5019675"/>
            <a:ext cx="3967480" cy="1404620"/>
          </a:xfrm>
          <a:prstGeom prst="rect">
            <a:avLst/>
          </a:prstGeom>
          <a:noFill/>
        </p:spPr>
        <p:txBody>
          <a:bodyPr wrap="square" rtlCol="0" anchor="t">
            <a:noAutofit/>
          </a:bodyPr>
          <a:p>
            <a:pPr lvl="0" algn="l">
              <a:lnSpc>
                <a:spcPct val="150000"/>
              </a:lnSpc>
              <a:buClrTx/>
              <a:buSzTx/>
              <a:buFontTx/>
            </a:pPr>
            <a:r>
              <a:rPr lang="zh-CN" altLang="en-US" sz="1600" dirty="0">
                <a:sym typeface="+mn-ea"/>
              </a:rPr>
              <a:t>边缘：</a:t>
            </a:r>
            <a:r>
              <a:rPr lang="en-US" altLang="zh-CN" sz="1600" dirty="0">
                <a:sym typeface="+mn-ea"/>
              </a:rPr>
              <a:t>2</a:t>
            </a:r>
            <a:r>
              <a:rPr lang="zh-CN" altLang="en-US" sz="1600" dirty="0">
                <a:sym typeface="+mn-ea"/>
              </a:rPr>
              <a:t>倍</a:t>
            </a:r>
            <a:r>
              <a:rPr lang="en-US" altLang="zh-CN" sz="1600" dirty="0">
                <a:sym typeface="+mn-ea"/>
              </a:rPr>
              <a:t>group + 0.2</a:t>
            </a:r>
            <a:r>
              <a:rPr lang="zh-CN" altLang="en-US" sz="1600" dirty="0">
                <a:sym typeface="+mn-ea"/>
              </a:rPr>
              <a:t>通途压缩</a:t>
            </a:r>
            <a:endParaRPr lang="en-US" altLang="zh-CN" sz="1600" dirty="0">
              <a:sym typeface="+mn-ea"/>
            </a:endParaRPr>
          </a:p>
          <a:p>
            <a:pPr lvl="0" algn="l">
              <a:lnSpc>
                <a:spcPct val="150000"/>
              </a:lnSpc>
              <a:buClrTx/>
              <a:buSzTx/>
              <a:buFontTx/>
            </a:pPr>
            <a:r>
              <a:rPr lang="zh-CN" altLang="en-US" sz="1600" dirty="0">
                <a:sym typeface="+mn-ea"/>
              </a:rPr>
              <a:t> 中心：</a:t>
            </a:r>
            <a:r>
              <a:rPr lang="en-US" altLang="zh-CN" sz="1600" dirty="0">
                <a:sym typeface="+mn-ea"/>
              </a:rPr>
              <a:t>0.4</a:t>
            </a:r>
            <a:r>
              <a:rPr lang="zh-CN" altLang="en-US" sz="1600" dirty="0">
                <a:sym typeface="+mn-ea"/>
              </a:rPr>
              <a:t>通途压缩</a:t>
            </a:r>
            <a:endParaRPr lang="en-US" altLang="zh-CN" sz="1600" dirty="0">
              <a:sym typeface="+mn-ea"/>
            </a:endParaRPr>
          </a:p>
          <a:p>
            <a:pPr lvl="0" algn="l">
              <a:lnSpc>
                <a:spcPct val="150000"/>
              </a:lnSpc>
              <a:buClrTx/>
              <a:buSzTx/>
              <a:buFontTx/>
            </a:pPr>
            <a:r>
              <a:rPr lang="zh-CN" altLang="en-US" sz="1600" dirty="0">
                <a:sym typeface="+mn-ea"/>
              </a:rPr>
              <a:t> 压缩率：</a:t>
            </a:r>
            <a:r>
              <a:rPr lang="en-US" altLang="zh-CN" sz="1600" dirty="0">
                <a:sym typeface="+mn-ea"/>
              </a:rPr>
              <a:t>0.1625</a:t>
            </a:r>
            <a:endParaRPr lang="zh-CN" altLang="en-US" sz="1600"/>
          </a:p>
        </p:txBody>
      </p:sp>
      <p:sp>
        <p:nvSpPr>
          <p:cNvPr id="58" name="Text Box 36"/>
          <p:cNvSpPr txBox="1"/>
          <p:nvPr/>
        </p:nvSpPr>
        <p:spPr>
          <a:xfrm>
            <a:off x="7578090" y="2808605"/>
            <a:ext cx="1824355" cy="374650"/>
          </a:xfrm>
          <a:prstGeom prst="rect">
            <a:avLst/>
          </a:prstGeom>
          <a:noFill/>
        </p:spPr>
        <p:txBody>
          <a:bodyPr wrap="square" rtlCol="0" anchor="t">
            <a:noAutofit/>
          </a:bodyPr>
          <a:p>
            <a:r>
              <a:rPr lang="en-US" altLang="zh-CN" dirty="0">
                <a:sym typeface="+mn-ea"/>
              </a:rPr>
              <a:t>YUV </a:t>
            </a:r>
            <a:r>
              <a:rPr lang="zh-CN" altLang="en-US" dirty="0">
                <a:sym typeface="+mn-ea"/>
              </a:rPr>
              <a:t>压缩</a:t>
            </a:r>
            <a:r>
              <a:rPr lang="en-US" altLang="zh-CN" dirty="0">
                <a:sym typeface="+mn-ea"/>
              </a:rPr>
              <a:t> </a:t>
            </a:r>
            <a:r>
              <a:rPr lang="zh-CN" altLang="en-US" dirty="0">
                <a:sym typeface="+mn-ea"/>
              </a:rPr>
              <a:t>方案</a:t>
            </a:r>
            <a:r>
              <a:rPr lang="en-US" altLang="zh-CN" dirty="0">
                <a:sym typeface="+mn-ea"/>
              </a:rPr>
              <a:t>3</a:t>
            </a:r>
            <a:endParaRPr lang="en-US" altLang="zh-CN" dirty="0">
              <a:sym typeface="+mn-ea"/>
            </a:endParaRPr>
          </a:p>
        </p:txBody>
      </p:sp>
      <p:sp>
        <p:nvSpPr>
          <p:cNvPr id="59" name="文本框 58"/>
          <p:cNvSpPr txBox="1"/>
          <p:nvPr/>
        </p:nvSpPr>
        <p:spPr>
          <a:xfrm>
            <a:off x="7737824" y="3151996"/>
            <a:ext cx="1251655" cy="372630"/>
          </a:xfrm>
          <a:prstGeom prst="rect">
            <a:avLst/>
          </a:prstGeom>
          <a:noFill/>
        </p:spPr>
        <p:txBody>
          <a:bodyPr wrap="square" rtlCol="0" anchor="t">
            <a:noAutofit/>
          </a:bodyPr>
          <a:p>
            <a:r>
              <a:rPr lang="en-US" altLang="zh-CN" dirty="0">
                <a:latin typeface="Times New Roman" panose="02020603050405020304" pitchFamily="18" charset="0"/>
                <a:ea typeface="宋体" panose="02010600030101010101" pitchFamily="2" charset="-122"/>
              </a:rPr>
              <a:t>Zone</a:t>
            </a: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Size</a:t>
            </a:r>
            <a:endParaRPr lang="zh-CN" altLang="en-US"/>
          </a:p>
        </p:txBody>
      </p:sp>
      <p:grpSp>
        <p:nvGrpSpPr>
          <p:cNvPr id="60" name="组合 59"/>
          <p:cNvGrpSpPr/>
          <p:nvPr userDrawn="1"/>
        </p:nvGrpSpPr>
        <p:grpSpPr>
          <a:xfrm>
            <a:off x="461347" y="1346146"/>
            <a:ext cx="641985" cy="329565"/>
            <a:chOff x="2716" y="2979"/>
            <a:chExt cx="1011" cy="519"/>
          </a:xfrm>
          <a:solidFill>
            <a:schemeClr val="bg1">
              <a:lumMod val="65000"/>
            </a:schemeClr>
          </a:solidFill>
        </p:grpSpPr>
        <p:sp>
          <p:nvSpPr>
            <p:cNvPr id="61" name="等腰三角形 60"/>
            <p:cNvSpPr/>
            <p:nvPr userDrawn="1"/>
          </p:nvSpPr>
          <p:spPr>
            <a:xfrm rot="5400000">
              <a:off x="2693" y="3009"/>
              <a:ext cx="512" cy="466"/>
            </a:xfrm>
            <a:prstGeom prst="triangle">
              <a:avLst>
                <a:gd name="adj" fmla="val 50057"/>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sp>
          <p:nvSpPr>
            <p:cNvPr id="62" name="矩形 61"/>
            <p:cNvSpPr/>
            <p:nvPr userDrawn="1"/>
          </p:nvSpPr>
          <p:spPr>
            <a:xfrm>
              <a:off x="3011" y="2979"/>
              <a:ext cx="716" cy="517"/>
            </a:xfrm>
            <a:prstGeom prst="rect">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grpSp>
      <p:pic>
        <p:nvPicPr>
          <p:cNvPr id="65" name="图片 64"/>
          <p:cNvPicPr>
            <a:picLocks noChangeAspect="1"/>
          </p:cNvPicPr>
          <p:nvPr/>
        </p:nvPicPr>
        <p:blipFill>
          <a:blip r:embed="rId3"/>
          <a:stretch>
            <a:fillRect/>
          </a:stretch>
        </p:blipFill>
        <p:spPr>
          <a:xfrm>
            <a:off x="552450" y="3152140"/>
            <a:ext cx="5697220" cy="17843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4"/>
          <p:cNvSpPr txBox="1"/>
          <p:nvPr/>
        </p:nvSpPr>
        <p:spPr>
          <a:xfrm>
            <a:off x="182665" y="96664"/>
            <a:ext cx="1959610" cy="506730"/>
          </a:xfrm>
          <a:prstGeom prst="rect">
            <a:avLst/>
          </a:prstGeom>
          <a:noFill/>
        </p:spPr>
        <p:txBody>
          <a:bodyPr wrap="none" rtlCol="0">
            <a:spAutoFit/>
          </a:bodyPr>
          <a:lstStyle/>
          <a:p>
            <a:pPr marL="285750" lvl="0" indent="-285750" algn="l">
              <a:lnSpc>
                <a:spcPct val="150000"/>
              </a:lnSpc>
              <a:buClrTx/>
              <a:buSzTx/>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高照度</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Demo</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38" name="TextBox 4"/>
          <p:cNvSpPr txBox="1"/>
          <p:nvPr/>
        </p:nvSpPr>
        <p:spPr>
          <a:xfrm>
            <a:off x="536269" y="2459862"/>
            <a:ext cx="6360160" cy="2168525"/>
          </a:xfrm>
          <a:prstGeom prst="rect">
            <a:avLst/>
          </a:prstGeom>
          <a:noFill/>
        </p:spPr>
        <p:txBody>
          <a:bodyPr wrap="none" rtlCol="0">
            <a:spAutoFit/>
          </a:bodyPr>
          <a:p>
            <a:pPr marL="342900" indent="-342900" algn="l">
              <a:lnSpc>
                <a:spcPct val="150000"/>
              </a:lnSpc>
              <a:buChar char="•"/>
            </a:pP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Display</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pipe </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未考虑</a:t>
            </a:r>
            <a:endPar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lnSpc>
                <a:spcPct val="150000"/>
              </a:lnSpc>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所以此结果可能存在较乐观风险</a:t>
            </a:r>
            <a:endPar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lnSpc>
                <a:spcPct val="150000"/>
              </a:lnSpc>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下一步：结合</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display pipe</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整体考虑</a:t>
            </a:r>
            <a:endPar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lnSpc>
                <a:spcPct val="150000"/>
              </a:lnSpc>
              <a:buChar char="•"/>
            </a:pP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indent="-342900" algn="l">
              <a:lnSpc>
                <a:spcPct val="150000"/>
              </a:lnSpc>
              <a:buChar char="•"/>
            </a:pP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FOS </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风险：</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periphery</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区域的高频图像可能存在闪烁和模糊</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39" name="图片 13"/>
          <p:cNvPicPr>
            <a:picLocks noChangeAspect="1"/>
          </p:cNvPicPr>
          <p:nvPr/>
        </p:nvPicPr>
        <p:blipFill>
          <a:blip r:embed="rId1"/>
          <a:stretch>
            <a:fillRect/>
          </a:stretch>
        </p:blipFill>
        <p:spPr>
          <a:xfrm>
            <a:off x="6926126" y="2641630"/>
            <a:ext cx="4838095" cy="2382762"/>
          </a:xfrm>
          <a:prstGeom prst="rect">
            <a:avLst/>
          </a:prstGeom>
        </p:spPr>
      </p:pic>
      <p:grpSp>
        <p:nvGrpSpPr>
          <p:cNvPr id="2" name="组合 1"/>
          <p:cNvGrpSpPr/>
          <p:nvPr userDrawn="1"/>
        </p:nvGrpSpPr>
        <p:grpSpPr>
          <a:xfrm>
            <a:off x="458807" y="1341701"/>
            <a:ext cx="641985" cy="329565"/>
            <a:chOff x="2716" y="2979"/>
            <a:chExt cx="1011" cy="519"/>
          </a:xfrm>
          <a:solidFill>
            <a:schemeClr val="bg1">
              <a:lumMod val="65000"/>
            </a:schemeClr>
          </a:solidFill>
        </p:grpSpPr>
        <p:sp>
          <p:nvSpPr>
            <p:cNvPr id="6" name="等腰三角形 5"/>
            <p:cNvSpPr/>
            <p:nvPr userDrawn="1"/>
          </p:nvSpPr>
          <p:spPr>
            <a:xfrm rot="5400000">
              <a:off x="2693" y="3009"/>
              <a:ext cx="512" cy="466"/>
            </a:xfrm>
            <a:prstGeom prst="triangle">
              <a:avLst>
                <a:gd name="adj" fmla="val 50057"/>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sp>
          <p:nvSpPr>
            <p:cNvPr id="13" name="矩形 12"/>
            <p:cNvSpPr/>
            <p:nvPr userDrawn="1"/>
          </p:nvSpPr>
          <p:spPr>
            <a:xfrm>
              <a:off x="3011" y="2979"/>
              <a:ext cx="716" cy="517"/>
            </a:xfrm>
            <a:prstGeom prst="rect">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grpSp>
      <p:sp>
        <p:nvSpPr>
          <p:cNvPr id="14" name="文本框 13"/>
          <p:cNvSpPr txBox="1"/>
          <p:nvPr userDrawn="1"/>
        </p:nvSpPr>
        <p:spPr>
          <a:xfrm>
            <a:off x="1517015" y="1248410"/>
            <a:ext cx="961390" cy="567055"/>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solidFill>
                  <a:schemeClr val="bg1">
                    <a:lumMod val="75000"/>
                  </a:schemeClr>
                </a:solidFill>
              </a:rPr>
              <a:t>raw </a:t>
            </a:r>
            <a:r>
              <a:rPr lang="zh-CN" altLang="en-US" sz="1600" dirty="0">
                <a:solidFill>
                  <a:schemeClr val="bg1">
                    <a:lumMod val="75000"/>
                  </a:schemeClr>
                </a:solidFill>
              </a:rPr>
              <a:t>域</a:t>
            </a:r>
            <a:r>
              <a:rPr lang="en-US" altLang="zh-CN" sz="1600" dirty="0">
                <a:solidFill>
                  <a:schemeClr val="bg1">
                    <a:lumMod val="75000"/>
                  </a:schemeClr>
                </a:solidFill>
              </a:rPr>
              <a:t>grouping</a:t>
            </a:r>
            <a:endParaRPr lang="en-US" altLang="zh-CN" sz="1600" dirty="0">
              <a:solidFill>
                <a:schemeClr val="bg1">
                  <a:lumMod val="75000"/>
                </a:schemeClr>
              </a:solidFill>
            </a:endParaRPr>
          </a:p>
        </p:txBody>
      </p:sp>
      <p:sp>
        <p:nvSpPr>
          <p:cNvPr id="15" name="文本框 14"/>
          <p:cNvSpPr txBox="1"/>
          <p:nvPr userDrawn="1"/>
        </p:nvSpPr>
        <p:spPr>
          <a:xfrm>
            <a:off x="2896235" y="1244600"/>
            <a:ext cx="643255" cy="568325"/>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solidFill>
                  <a:schemeClr val="bg1">
                    <a:lumMod val="75000"/>
                  </a:schemeClr>
                </a:solidFill>
              </a:rPr>
              <a:t>AI</a:t>
            </a:r>
            <a:endParaRPr lang="en-US" altLang="zh-CN" sz="1600" dirty="0">
              <a:solidFill>
                <a:schemeClr val="bg1">
                  <a:lumMod val="75000"/>
                </a:schemeClr>
              </a:solidFill>
            </a:endParaRPr>
          </a:p>
          <a:p>
            <a:pPr algn="ctr"/>
            <a:r>
              <a:rPr lang="en-US" altLang="zh-CN" sz="1600" dirty="0">
                <a:solidFill>
                  <a:schemeClr val="bg1">
                    <a:lumMod val="75000"/>
                  </a:schemeClr>
                </a:solidFill>
              </a:rPr>
              <a:t> </a:t>
            </a:r>
            <a:r>
              <a:rPr lang="zh-CN" altLang="en-US" sz="1600" dirty="0">
                <a:solidFill>
                  <a:schemeClr val="bg1">
                    <a:lumMod val="75000"/>
                  </a:schemeClr>
                </a:solidFill>
              </a:rPr>
              <a:t>降噪</a:t>
            </a:r>
            <a:endParaRPr lang="zh-CN" altLang="en-US" sz="1600" dirty="0">
              <a:solidFill>
                <a:schemeClr val="bg1">
                  <a:lumMod val="75000"/>
                </a:schemeClr>
              </a:solidFill>
            </a:endParaRPr>
          </a:p>
        </p:txBody>
      </p:sp>
      <p:sp>
        <p:nvSpPr>
          <p:cNvPr id="18" name="文本框 17"/>
          <p:cNvSpPr txBox="1"/>
          <p:nvPr userDrawn="1"/>
        </p:nvSpPr>
        <p:spPr>
          <a:xfrm>
            <a:off x="5702300" y="1251585"/>
            <a:ext cx="890905" cy="55499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p>
            <a:r>
              <a:rPr lang="en-US" altLang="zh-CN" sz="1600" dirty="0"/>
              <a:t>ISP pipe</a:t>
            </a:r>
            <a:endParaRPr lang="zh-CN" altLang="en-US" sz="1600" dirty="0"/>
          </a:p>
        </p:txBody>
      </p:sp>
      <p:sp>
        <p:nvSpPr>
          <p:cNvPr id="21" name="文本框 20"/>
          <p:cNvSpPr txBox="1"/>
          <p:nvPr userDrawn="1"/>
        </p:nvSpPr>
        <p:spPr>
          <a:xfrm>
            <a:off x="7226300" y="1248410"/>
            <a:ext cx="881380" cy="55626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solidFill>
                  <a:srgbClr val="000000"/>
                </a:solidFill>
              </a:rPr>
              <a:t>YUV</a:t>
            </a:r>
            <a:r>
              <a:rPr lang="zh-CN" altLang="en-US" sz="1600" dirty="0">
                <a:solidFill>
                  <a:srgbClr val="000000"/>
                </a:solidFill>
              </a:rPr>
              <a:t>域</a:t>
            </a:r>
            <a:endParaRPr lang="en-US" altLang="zh-CN" sz="1600" dirty="0">
              <a:solidFill>
                <a:srgbClr val="000000"/>
              </a:solidFill>
            </a:endParaRPr>
          </a:p>
          <a:p>
            <a:pPr algn="ctr"/>
            <a:r>
              <a:rPr lang="zh-CN" altLang="en-US" sz="1600" dirty="0">
                <a:solidFill>
                  <a:srgbClr val="000000"/>
                </a:solidFill>
              </a:rPr>
              <a:t>压缩</a:t>
            </a:r>
            <a:endParaRPr lang="zh-CN" altLang="en-US" sz="1600" dirty="0">
              <a:solidFill>
                <a:srgbClr val="000000"/>
              </a:solidFill>
            </a:endParaRPr>
          </a:p>
        </p:txBody>
      </p:sp>
      <p:sp>
        <p:nvSpPr>
          <p:cNvPr id="22" name="文本框 21"/>
          <p:cNvSpPr txBox="1"/>
          <p:nvPr userDrawn="1"/>
        </p:nvSpPr>
        <p:spPr>
          <a:xfrm>
            <a:off x="8696325" y="1247140"/>
            <a:ext cx="1966595" cy="56896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olidFill>
                  <a:schemeClr val="bg1">
                    <a:lumMod val="75000"/>
                  </a:schemeClr>
                </a:solidFill>
                <a:sym typeface="+mn-ea"/>
              </a:rPr>
              <a:t>Display pipe grouping/ungrouping</a:t>
            </a:r>
            <a:endParaRPr lang="en-US" altLang="zh-CN" sz="1600" dirty="0">
              <a:solidFill>
                <a:schemeClr val="bg1">
                  <a:lumMod val="75000"/>
                </a:schemeClr>
              </a:solidFill>
              <a:sym typeface="+mn-ea"/>
            </a:endParaRPr>
          </a:p>
        </p:txBody>
      </p:sp>
      <p:cxnSp>
        <p:nvCxnSpPr>
          <p:cNvPr id="29" name="直接连接符 28"/>
          <p:cNvCxnSpPr>
            <a:stCxn id="14" idx="3"/>
            <a:endCxn id="15" idx="1"/>
          </p:cNvCxnSpPr>
          <p:nvPr userDrawn="1"/>
        </p:nvCxnSpPr>
        <p:spPr>
          <a:xfrm flipV="1">
            <a:off x="2478171" y="1529039"/>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sp>
        <p:nvSpPr>
          <p:cNvPr id="30" name="文本框 29"/>
          <p:cNvSpPr txBox="1"/>
          <p:nvPr userDrawn="1"/>
        </p:nvSpPr>
        <p:spPr>
          <a:xfrm>
            <a:off x="5813425" y="1962150"/>
            <a:ext cx="518795" cy="215900"/>
          </a:xfrm>
          <a:prstGeom prst="rect">
            <a:avLst/>
          </a:prstGeom>
          <a:noFill/>
        </p:spPr>
        <p:txBody>
          <a:bodyPr wrap="square" rtlCol="0" anchor="t">
            <a:noAutofit/>
          </a:bodyPr>
          <a:p>
            <a:pPr lvl="0" algn="l">
              <a:buClrTx/>
              <a:buSzTx/>
              <a:buFontTx/>
            </a:pPr>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ASR</a:t>
            </a:r>
            <a:endPar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31" name="Picture 2"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7580" y="1248410"/>
            <a:ext cx="746760" cy="56769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p:cNvCxnSpPr/>
          <p:nvPr/>
        </p:nvCxnSpPr>
        <p:spPr>
          <a:xfrm>
            <a:off x="1103332" y="1531249"/>
            <a:ext cx="413385" cy="127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sp>
        <p:nvSpPr>
          <p:cNvPr id="33" name="文本框 6"/>
          <p:cNvSpPr txBox="1"/>
          <p:nvPr userDrawn="1"/>
        </p:nvSpPr>
        <p:spPr>
          <a:xfrm>
            <a:off x="3957320" y="1247775"/>
            <a:ext cx="1181100" cy="55626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wrap="square" rtlCol="0" anchor="ctr" anchorCtr="0">
            <a:noAutofit/>
          </a:bodyPr>
          <a:p>
            <a:pPr algn="ctr"/>
            <a:r>
              <a:rPr lang="en-US" altLang="zh-CN" sz="1600" dirty="0">
                <a:solidFill>
                  <a:schemeClr val="bg1">
                    <a:lumMod val="75000"/>
                  </a:schemeClr>
                </a:solidFill>
              </a:rPr>
              <a:t>Ungrouping</a:t>
            </a:r>
            <a:endParaRPr lang="en-US" altLang="zh-CN" sz="1600" dirty="0">
              <a:solidFill>
                <a:schemeClr val="bg1">
                  <a:lumMod val="75000"/>
                </a:schemeClr>
              </a:solidFill>
            </a:endParaRPr>
          </a:p>
        </p:txBody>
      </p:sp>
      <p:sp>
        <p:nvSpPr>
          <p:cNvPr id="34" name="文本框 33"/>
          <p:cNvSpPr txBox="1"/>
          <p:nvPr/>
        </p:nvSpPr>
        <p:spPr>
          <a:xfrm>
            <a:off x="1569720" y="1962150"/>
            <a:ext cx="846455" cy="264160"/>
          </a:xfrm>
          <a:prstGeom prst="rect">
            <a:avLst/>
          </a:prstGeom>
          <a:noFill/>
        </p:spPr>
        <p:txBody>
          <a:bodyPr wrap="square" rtlCol="0" anchor="t">
            <a:noAutofit/>
          </a:bodyPr>
          <a:p>
            <a:r>
              <a:rPr lang="en-US" altLang="zh-CN" sz="1200" i="1"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Lanczos 2</a:t>
            </a:r>
            <a:endParaRPr lang="en-US" altLang="zh-CN" sz="1200" i="1"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35" name="文本框 34"/>
          <p:cNvSpPr txBox="1"/>
          <p:nvPr/>
        </p:nvSpPr>
        <p:spPr>
          <a:xfrm>
            <a:off x="4070350" y="1973580"/>
            <a:ext cx="844550" cy="252730"/>
          </a:xfrm>
          <a:prstGeom prst="rect">
            <a:avLst/>
          </a:prstGeom>
          <a:noFill/>
        </p:spPr>
        <p:txBody>
          <a:bodyPr wrap="square" rtlCol="0" anchor="t">
            <a:noAutofit/>
          </a:bodyPr>
          <a:p>
            <a:r>
              <a:rPr lang="en-US" altLang="zh-CN" sz="1200" i="1"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Lanczos 3</a:t>
            </a:r>
            <a:endParaRPr lang="en-US" altLang="zh-CN" sz="1200" i="1"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cxnSp>
        <p:nvCxnSpPr>
          <p:cNvPr id="36" name="直接连接符 35"/>
          <p:cNvCxnSpPr>
            <a:stCxn id="15" idx="3"/>
            <a:endCxn id="33" idx="1"/>
          </p:cNvCxnSpPr>
          <p:nvPr userDrawn="1"/>
        </p:nvCxnSpPr>
        <p:spPr>
          <a:xfrm flipV="1">
            <a:off x="3539256" y="1525864"/>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7" name="直接连接符 36"/>
          <p:cNvCxnSpPr>
            <a:stCxn id="33" idx="3"/>
            <a:endCxn id="18" idx="1"/>
          </p:cNvCxnSpPr>
          <p:nvPr userDrawn="1"/>
        </p:nvCxnSpPr>
        <p:spPr>
          <a:xfrm>
            <a:off x="5138186" y="1525864"/>
            <a:ext cx="56388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41" name="直接连接符 40"/>
          <p:cNvCxnSpPr>
            <a:stCxn id="18" idx="3"/>
            <a:endCxn id="21" idx="1"/>
          </p:cNvCxnSpPr>
          <p:nvPr userDrawn="1"/>
        </p:nvCxnSpPr>
        <p:spPr>
          <a:xfrm flipV="1">
            <a:off x="6592971" y="1526499"/>
            <a:ext cx="633095" cy="254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43" name="直接连接符 42"/>
          <p:cNvCxnSpPr>
            <a:stCxn id="21" idx="3"/>
            <a:endCxn id="22" idx="1"/>
          </p:cNvCxnSpPr>
          <p:nvPr userDrawn="1"/>
        </p:nvCxnSpPr>
        <p:spPr>
          <a:xfrm>
            <a:off x="8107446" y="1526499"/>
            <a:ext cx="588645" cy="508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44" name="直接连接符 43"/>
          <p:cNvCxnSpPr>
            <a:stCxn id="22" idx="3"/>
            <a:endCxn id="31" idx="1"/>
          </p:cNvCxnSpPr>
          <p:nvPr userDrawn="1"/>
        </p:nvCxnSpPr>
        <p:spPr>
          <a:xfrm>
            <a:off x="10662686" y="1531579"/>
            <a:ext cx="454660" cy="63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grpSp>
        <p:nvGrpSpPr>
          <p:cNvPr id="60" name="组合 59"/>
          <p:cNvGrpSpPr/>
          <p:nvPr userDrawn="1"/>
        </p:nvGrpSpPr>
        <p:grpSpPr>
          <a:xfrm>
            <a:off x="461347" y="1346146"/>
            <a:ext cx="641985" cy="329565"/>
            <a:chOff x="2716" y="2979"/>
            <a:chExt cx="1011" cy="519"/>
          </a:xfrm>
          <a:solidFill>
            <a:schemeClr val="bg1">
              <a:lumMod val="65000"/>
            </a:schemeClr>
          </a:solidFill>
        </p:grpSpPr>
        <p:sp>
          <p:nvSpPr>
            <p:cNvPr id="61" name="等腰三角形 60"/>
            <p:cNvSpPr/>
            <p:nvPr userDrawn="1"/>
          </p:nvSpPr>
          <p:spPr>
            <a:xfrm rot="5400000">
              <a:off x="2693" y="3009"/>
              <a:ext cx="512" cy="466"/>
            </a:xfrm>
            <a:prstGeom prst="triangle">
              <a:avLst>
                <a:gd name="adj" fmla="val 50057"/>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sp>
          <p:nvSpPr>
            <p:cNvPr id="62" name="矩形 61"/>
            <p:cNvSpPr/>
            <p:nvPr userDrawn="1"/>
          </p:nvSpPr>
          <p:spPr>
            <a:xfrm>
              <a:off x="3011" y="2979"/>
              <a:ext cx="716" cy="517"/>
            </a:xfrm>
            <a:prstGeom prst="rect">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3991693" y="2659867"/>
            <a:ext cx="3098800" cy="368300"/>
          </a:xfrm>
          <a:prstGeom prst="rect">
            <a:avLst/>
          </a:prstGeom>
        </p:spPr>
        <p:txBody>
          <a:bodyPr wrap="square" rtlCol="0">
            <a:spAutoFit/>
          </a:bodyPr>
          <a:lstStyle/>
          <a:p>
            <a:r>
              <a:rPr lang="zh-CN" altLang="en-US"/>
              <a:t>贴</a:t>
            </a:r>
            <a:r>
              <a:rPr lang="en-US" altLang="zh-CN"/>
              <a:t>content</a:t>
            </a:r>
            <a:endParaRPr lang="zh-CN" altLang="en-US"/>
          </a:p>
        </p:txBody>
      </p:sp>
      <p:pic>
        <p:nvPicPr>
          <p:cNvPr id="3" name="图片 2" descr="a002"/>
          <p:cNvPicPr>
            <a:picLocks noChangeAspect="1"/>
          </p:cNvPicPr>
          <p:nvPr/>
        </p:nvPicPr>
        <p:blipFill>
          <a:blip r:embed="rId1"/>
          <a:stretch>
            <a:fillRect/>
          </a:stretch>
        </p:blipFill>
        <p:spPr>
          <a:xfrm>
            <a:off x="1021422" y="1585204"/>
            <a:ext cx="4863465" cy="3652520"/>
          </a:xfrm>
          <a:prstGeom prst="rect">
            <a:avLst/>
          </a:prstGeom>
        </p:spPr>
      </p:pic>
      <p:sp>
        <p:nvSpPr>
          <p:cNvPr id="4" name="文本框 3"/>
          <p:cNvSpPr txBox="1"/>
          <p:nvPr/>
        </p:nvSpPr>
        <p:spPr>
          <a:xfrm>
            <a:off x="2072982" y="5442194"/>
            <a:ext cx="1756410" cy="922020"/>
          </a:xfrm>
          <a:prstGeom prst="rect">
            <a:avLst/>
          </a:prstGeom>
          <a:noFill/>
        </p:spPr>
        <p:txBody>
          <a:bodyPr wrap="none" rtlCol="0" anchor="t">
            <a:spAutoFit/>
          </a:bodyPr>
          <a:lstStyle/>
          <a:p>
            <a:pPr algn="l"/>
            <a:r>
              <a:rPr lang="en-US" altLang="zh-CN">
                <a:sym typeface="+mn-ea"/>
              </a:rPr>
              <a:t>Static</a:t>
            </a:r>
            <a:endParaRPr lang="en-US" altLang="zh-CN">
              <a:sym typeface="+mn-ea"/>
            </a:endParaRPr>
          </a:p>
          <a:p>
            <a:pPr algn="l"/>
            <a:r>
              <a:rPr lang="en-US" altLang="zh-CN">
                <a:sym typeface="+mn-ea"/>
              </a:rPr>
              <a:t>Pursue</a:t>
            </a:r>
            <a:r>
              <a:rPr lang="zh-CN" altLang="en-US">
                <a:sym typeface="+mn-ea"/>
              </a:rPr>
              <a:t>：</a:t>
            </a:r>
            <a:r>
              <a:rPr lang="en-US" altLang="zh-CN">
                <a:sym typeface="+mn-ea"/>
              </a:rPr>
              <a:t>30</a:t>
            </a:r>
            <a:r>
              <a:rPr lang="zh-CN" altLang="en-US">
                <a:sym typeface="+mn-ea"/>
              </a:rPr>
              <a:t>°</a:t>
            </a:r>
            <a:r>
              <a:rPr lang="en-US" altLang="zh-CN">
                <a:sym typeface="+mn-ea"/>
              </a:rPr>
              <a:t>/sec</a:t>
            </a:r>
            <a:endParaRPr lang="en-US" altLang="zh-CN">
              <a:sym typeface="+mn-ea"/>
            </a:endParaRPr>
          </a:p>
          <a:p>
            <a:pPr algn="l"/>
            <a:r>
              <a:rPr lang="en-US" altLang="zh-CN">
                <a:sym typeface="+mn-ea"/>
              </a:rPr>
              <a:t>Saccade: 20</a:t>
            </a:r>
            <a:r>
              <a:rPr lang="zh-CN" altLang="en-US">
                <a:sym typeface="+mn-ea"/>
              </a:rPr>
              <a:t>°</a:t>
            </a:r>
            <a:endParaRPr lang="zh-CN" altLang="en-US"/>
          </a:p>
        </p:txBody>
      </p:sp>
      <p:pic>
        <p:nvPicPr>
          <p:cNvPr id="6" name="图片 5" descr="a001"/>
          <p:cNvPicPr>
            <a:picLocks noChangeAspect="1"/>
          </p:cNvPicPr>
          <p:nvPr/>
        </p:nvPicPr>
        <p:blipFill>
          <a:blip r:embed="rId2"/>
          <a:stretch>
            <a:fillRect/>
          </a:stretch>
        </p:blipFill>
        <p:spPr>
          <a:xfrm>
            <a:off x="6089357" y="1585204"/>
            <a:ext cx="4864100" cy="3652520"/>
          </a:xfrm>
          <a:prstGeom prst="rect">
            <a:avLst/>
          </a:prstGeom>
        </p:spPr>
      </p:pic>
      <p:sp>
        <p:nvSpPr>
          <p:cNvPr id="7" name="文本框 6"/>
          <p:cNvSpPr txBox="1"/>
          <p:nvPr/>
        </p:nvSpPr>
        <p:spPr>
          <a:xfrm>
            <a:off x="8224227" y="5442194"/>
            <a:ext cx="1640205" cy="645160"/>
          </a:xfrm>
          <a:prstGeom prst="rect">
            <a:avLst/>
          </a:prstGeom>
          <a:noFill/>
        </p:spPr>
        <p:txBody>
          <a:bodyPr wrap="none" rtlCol="0" anchor="t">
            <a:spAutoFit/>
          </a:bodyPr>
          <a:lstStyle/>
          <a:p>
            <a:pPr algn="l"/>
            <a:r>
              <a:rPr lang="en-US" altLang="zh-CN">
                <a:sym typeface="+mn-ea"/>
              </a:rPr>
              <a:t>Static</a:t>
            </a:r>
            <a:endParaRPr lang="en-US" altLang="zh-CN">
              <a:sym typeface="+mn-ea"/>
            </a:endParaRPr>
          </a:p>
          <a:p>
            <a:pPr algn="l"/>
            <a:r>
              <a:rPr lang="en-US" altLang="zh-CN">
                <a:sym typeface="+mn-ea"/>
              </a:rPr>
              <a:t>Pursue: </a:t>
            </a:r>
            <a:r>
              <a:rPr lang="en-US" altLang="zh-CN">
                <a:sym typeface="+mn-ea"/>
              </a:rPr>
              <a:t>30</a:t>
            </a:r>
            <a:r>
              <a:rPr lang="zh-CN" altLang="en-US">
                <a:sym typeface="+mn-ea"/>
              </a:rPr>
              <a:t>°</a:t>
            </a:r>
            <a:r>
              <a:rPr lang="en-US" altLang="zh-CN">
                <a:sym typeface="+mn-ea"/>
              </a:rPr>
              <a:t>/sec</a:t>
            </a:r>
            <a:endParaRPr lang="zh-CN" altLang="en-US"/>
          </a:p>
        </p:txBody>
      </p:sp>
      <p:sp>
        <p:nvSpPr>
          <p:cNvPr id="19" name="TextBox 4"/>
          <p:cNvSpPr txBox="1"/>
          <p:nvPr/>
        </p:nvSpPr>
        <p:spPr>
          <a:xfrm>
            <a:off x="182665" y="96664"/>
            <a:ext cx="1959610" cy="506730"/>
          </a:xfrm>
          <a:prstGeom prst="rect">
            <a:avLst/>
          </a:prstGeom>
          <a:noFill/>
        </p:spPr>
        <p:txBody>
          <a:bodyPr wrap="none" rtlCol="0">
            <a:spAutoFit/>
          </a:bodyPr>
          <a:p>
            <a:pPr marL="285750" lvl="0" indent="-285750" algn="l">
              <a:lnSpc>
                <a:spcPct val="150000"/>
              </a:lnSpc>
              <a:buClrTx/>
              <a:buSzTx/>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高照度</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Demo</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05619" y="157238"/>
            <a:ext cx="3828415" cy="521970"/>
          </a:xfrm>
          <a:prstGeom prst="rect">
            <a:avLst/>
          </a:prstGeom>
          <a:noFill/>
        </p:spPr>
        <p:txBody>
          <a:bodyPr wrap="none" rtlCol="0">
            <a:spAutoFit/>
          </a:bodyPr>
          <a:lstStyle/>
          <a:p>
            <a:pPr marL="285750" lvl="0" indent="-285750" algn="l">
              <a:lnSpc>
                <a:spcPct val="150000"/>
              </a:lnSpc>
              <a:buClrTx/>
              <a:buSzTx/>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高照度</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Demo </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protocol：</a:t>
            </a:r>
            <a:endPar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graphicFrame>
        <p:nvGraphicFramePr>
          <p:cNvPr id="5" name="表格 4"/>
          <p:cNvGraphicFramePr/>
          <p:nvPr>
            <p:custDataLst>
              <p:tags r:id="rId1"/>
            </p:custDataLst>
          </p:nvPr>
        </p:nvGraphicFramePr>
        <p:xfrm>
          <a:off x="508146" y="819806"/>
          <a:ext cx="11176000" cy="3658870"/>
        </p:xfrm>
        <a:graphic>
          <a:graphicData uri="http://schemas.openxmlformats.org/drawingml/2006/table">
            <a:tbl>
              <a:tblPr firstRow="1" bandRow="1">
                <a:tableStyleId>{5940675A-B579-460E-94D1-54222C63F5DA}</a:tableStyleId>
              </a:tblPr>
              <a:tblGrid>
                <a:gridCol w="1492250"/>
                <a:gridCol w="3175000"/>
                <a:gridCol w="1376045"/>
                <a:gridCol w="3543935"/>
                <a:gridCol w="1588770"/>
              </a:tblGrid>
              <a:tr h="480060">
                <a:tc>
                  <a:txBody>
                    <a:bodyPr/>
                    <a:lstStyle/>
                    <a:p>
                      <a:pPr algn="ctr">
                        <a:buNone/>
                      </a:pPr>
                      <a:r>
                        <a:rPr lang="zh-CN" altLang="en-US" b="1"/>
                        <a:t>文件夹名</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b="1"/>
                        <a:t>文件名</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b="1"/>
                        <a:t>场景</a:t>
                      </a:r>
                      <a:endParaRPr lang="zh-CN" altLang="en-US"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800" b="1">
                          <a:sym typeface="+mn-ea"/>
                        </a:rPr>
                        <a:t>观察目的</a:t>
                      </a:r>
                      <a:endParaRPr lang="zh-CN" altLang="en-US" sz="1800" b="1">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b="1"/>
                        <a:t>content</a:t>
                      </a:r>
                      <a:endParaRPr lang="en-US" altLang="zh-CN" b="1"/>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212400">
                <a:tc rowSpan="5">
                  <a:txBody>
                    <a:bodyPr/>
                    <a:lstStyle/>
                    <a:p>
                      <a:pPr algn="ctr">
                        <a:buNone/>
                      </a:pPr>
                      <a:r>
                        <a:rPr lang="en-US" altLang="zh-CN" sz="1800" dirty="0" err="1">
                          <a:sym typeface="+mn-ea"/>
                        </a:rPr>
                        <a:t>yuv</a:t>
                      </a:r>
                      <a:r>
                        <a:rPr lang="en-US" altLang="zh-CN" sz="1800" dirty="0">
                          <a:sym typeface="+mn-ea"/>
                        </a:rPr>
                        <a:t> compress</a:t>
                      </a:r>
                      <a:endParaRPr lang="zh-CN" altLang="en-US"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t>static_un</a:t>
                      </a:r>
                      <a:r>
                        <a:rPr lang="en-US" altLang="zh-CN" sz="1600" dirty="0" err="1"/>
                        <a:t>cmp</a:t>
                      </a:r>
                      <a:r>
                        <a:rPr lang="zh-CN" altLang="en-US" sz="1600" dirty="0"/>
                        <a:t>.avi</a:t>
                      </a:r>
                      <a:endParaRPr lang="zh-CN" altLang="en-US" sz="1600" dirty="0"/>
                    </a:p>
                    <a:p>
                      <a:pPr algn="ctr">
                        <a:buNone/>
                      </a:pPr>
                      <a:r>
                        <a:rPr lang="zh-CN" altLang="en-US" sz="1600" dirty="0">
                          <a:sym typeface="+mn-ea"/>
                        </a:rPr>
                        <a:t>static_</a:t>
                      </a:r>
                      <a:r>
                        <a:rPr lang="en-US" altLang="zh-CN" sz="1600" dirty="0" err="1">
                          <a:sym typeface="+mn-ea"/>
                        </a:rPr>
                        <a:t>cmp</a:t>
                      </a:r>
                      <a:r>
                        <a:rPr lang="zh-CN" altLang="en-US" sz="1600" dirty="0">
                          <a:sym typeface="+mn-ea"/>
                        </a:rPr>
                        <a:t>.avi</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lstStyle/>
                    <a:p>
                      <a:pPr algn="ctr">
                        <a:buNone/>
                      </a:pPr>
                      <a:r>
                        <a:rPr lang="en-US" altLang="zh-CN" sz="1600">
                          <a:sym typeface="+mn-ea"/>
                        </a:rPr>
                        <a:t>Static</a:t>
                      </a:r>
                      <a:endParaRPr lang="en-US" altLang="zh-CN" sz="160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lstStyle/>
                    <a:p>
                      <a:pPr algn="ctr">
                        <a:buNone/>
                      </a:pPr>
                      <a:r>
                        <a:rPr lang="zh-CN" altLang="en-US" sz="1600" dirty="0">
                          <a:sym typeface="+mn-ea"/>
                        </a:rPr>
                        <a:t>模糊、噪声、</a:t>
                      </a:r>
                      <a:r>
                        <a:rPr lang="en-US" altLang="zh-CN" sz="1600" dirty="0">
                          <a:sym typeface="+mn-ea"/>
                        </a:rPr>
                        <a:t>Flicker</a:t>
                      </a:r>
                      <a:endParaRPr lang="en-US" altLang="zh-CN"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海报，色卡</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86233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t>static_gray_un</a:t>
                      </a:r>
                      <a:r>
                        <a:rPr lang="en-US" altLang="zh-CN" sz="1600" dirty="0" err="1"/>
                        <a:t>cmp</a:t>
                      </a:r>
                      <a:r>
                        <a:rPr lang="zh-CN" altLang="en-US" sz="1600" dirty="0">
                          <a:sym typeface="+mn-ea"/>
                        </a:rPr>
                        <a:t>.avi</a:t>
                      </a:r>
                      <a:endParaRPr lang="zh-CN" altLang="en-US" sz="1600" dirty="0"/>
                    </a:p>
                    <a:p>
                      <a:pPr algn="ctr">
                        <a:buNone/>
                      </a:pPr>
                      <a:r>
                        <a:rPr lang="zh-CN" altLang="en-US" sz="1600" dirty="0"/>
                        <a:t>static_gray_</a:t>
                      </a:r>
                      <a:r>
                        <a:rPr lang="en-US" altLang="zh-CN" sz="1600" dirty="0" err="1"/>
                        <a:t>cmp</a:t>
                      </a:r>
                      <a:r>
                        <a:rPr lang="zh-CN" altLang="en-US" sz="1600" dirty="0">
                          <a:sym typeface="+mn-ea"/>
                        </a:rPr>
                        <a:t>.avi</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灰卡，</a:t>
                      </a:r>
                      <a:r>
                        <a:rPr lang="zh-CN" altLang="en-US" sz="1600" dirty="0">
                          <a:sym typeface="+mn-ea"/>
                        </a:rPr>
                        <a:t>灰墙</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21240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t>pursue_un</a:t>
                      </a:r>
                      <a:r>
                        <a:rPr lang="en-US" altLang="zh-CN" sz="1600" dirty="0" err="1"/>
                        <a:t>cmp</a:t>
                      </a:r>
                      <a:r>
                        <a:rPr lang="zh-CN" altLang="en-US" sz="1600" dirty="0"/>
                        <a:t>.avi</a:t>
                      </a:r>
                      <a:endParaRPr lang="zh-CN" altLang="en-US" sz="1600" dirty="0"/>
                    </a:p>
                    <a:p>
                      <a:pPr algn="ctr">
                        <a:buNone/>
                      </a:pPr>
                      <a:r>
                        <a:rPr lang="zh-CN" altLang="en-US" sz="1600" dirty="0"/>
                        <a:t>pursue_</a:t>
                      </a:r>
                      <a:r>
                        <a:rPr lang="en-US" altLang="zh-CN" sz="1600" dirty="0" err="1"/>
                        <a:t>cmp</a:t>
                      </a:r>
                      <a:r>
                        <a:rPr lang="zh-CN" altLang="en-US" sz="1600" dirty="0"/>
                        <a:t>.avi</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lstStyle/>
                    <a:p>
                      <a:pPr algn="ctr">
                        <a:buNone/>
                      </a:pPr>
                      <a:r>
                        <a:rPr lang="zh-CN" altLang="en-US" sz="1600">
                          <a:sym typeface="+mn-ea"/>
                        </a:rPr>
                        <a:t>pursue运动</a:t>
                      </a:r>
                      <a:endParaRPr lang="zh-CN" altLang="en-US" sz="160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ym typeface="+mn-ea"/>
                        </a:rPr>
                        <a:t>模糊、噪声、</a:t>
                      </a:r>
                      <a:r>
                        <a:rPr lang="en-US" altLang="zh-CN" sz="1600" dirty="0">
                          <a:sym typeface="+mn-ea"/>
                        </a:rPr>
                        <a:t>Flicker</a:t>
                      </a:r>
                      <a:endParaRPr lang="en-US" altLang="zh-CN"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海报，色卡</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21240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t>pursue_gray_un</a:t>
                      </a:r>
                      <a:r>
                        <a:rPr lang="en-US" altLang="zh-CN" sz="1600" dirty="0" err="1"/>
                        <a:t>cmp</a:t>
                      </a:r>
                      <a:r>
                        <a:rPr lang="zh-CN" altLang="en-US" sz="1600" dirty="0"/>
                        <a:t>.avi</a:t>
                      </a:r>
                      <a:endParaRPr lang="zh-CN" altLang="en-US" sz="1600" dirty="0"/>
                    </a:p>
                    <a:p>
                      <a:pPr algn="ctr">
                        <a:buNone/>
                      </a:pPr>
                      <a:r>
                        <a:rPr lang="zh-CN" altLang="en-US" sz="1600" dirty="0"/>
                        <a:t>pursue_gray_</a:t>
                      </a:r>
                      <a:r>
                        <a:rPr lang="en-US" altLang="zh-CN" sz="1600" dirty="0" err="1"/>
                        <a:t>cmp</a:t>
                      </a:r>
                      <a:r>
                        <a:rPr lang="zh-CN" altLang="en-US" sz="1600" dirty="0"/>
                        <a:t>.avi</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灰卡，</a:t>
                      </a:r>
                      <a:r>
                        <a:rPr lang="zh-CN" altLang="en-US" sz="1600" dirty="0">
                          <a:sym typeface="+mn-ea"/>
                        </a:rPr>
                        <a:t>灰墙</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212400">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t>saccade_un</a:t>
                      </a:r>
                      <a:r>
                        <a:rPr lang="en-US" altLang="zh-CN" sz="1600" dirty="0" err="1"/>
                        <a:t>cmp</a:t>
                      </a:r>
                      <a:r>
                        <a:rPr lang="zh-CN" altLang="en-US" sz="1600" dirty="0"/>
                        <a:t>.avi</a:t>
                      </a:r>
                      <a:endParaRPr lang="zh-CN" altLang="en-US" sz="1600" dirty="0"/>
                    </a:p>
                    <a:p>
                      <a:pPr algn="ctr">
                        <a:buNone/>
                      </a:pPr>
                      <a:r>
                        <a:rPr lang="zh-CN" altLang="en-US" sz="1600" dirty="0"/>
                        <a:t>saccade_</a:t>
                      </a:r>
                      <a:r>
                        <a:rPr lang="en-US" altLang="zh-CN" sz="1600" dirty="0" err="1"/>
                        <a:t>cmp</a:t>
                      </a:r>
                      <a:r>
                        <a:rPr lang="zh-CN" altLang="en-US" sz="1600" dirty="0"/>
                        <a:t>.avi</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sym typeface="+mn-ea"/>
                        </a:rPr>
                        <a:t>saccade运动</a:t>
                      </a:r>
                      <a:endParaRPr lang="zh-CN" altLang="en-US" sz="160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1600"/>
                        <a:t>3D</a:t>
                      </a:r>
                      <a:r>
                        <a:rPr lang="zh-CN" altLang="en-US" sz="1600"/>
                        <a:t>降噪缺陷</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海报，色卡</a:t>
                      </a:r>
                      <a:endParaRPr lang="zh-CN" altLang="en-US" sz="160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sp>
        <p:nvSpPr>
          <p:cNvPr id="9" name="文本框 8"/>
          <p:cNvSpPr txBox="1"/>
          <p:nvPr/>
        </p:nvSpPr>
        <p:spPr>
          <a:xfrm>
            <a:off x="584701" y="4974311"/>
            <a:ext cx="1495473" cy="359410"/>
          </a:xfrm>
          <a:prstGeom prst="rect">
            <a:avLst/>
          </a:prstGeom>
        </p:spPr>
        <p:txBody>
          <a:bodyPr wrap="square" rtlCol="0">
            <a:noAutofit/>
          </a:bodyPr>
          <a:lstStyle/>
          <a:p>
            <a:r>
              <a:rPr lang="zh-CN" altLang="en-US" sz="1600" dirty="0"/>
              <a:t>推荐显示器：</a:t>
            </a:r>
            <a:endParaRPr lang="zh-CN" altLang="en-US" sz="1600" dirty="0"/>
          </a:p>
        </p:txBody>
      </p:sp>
      <p:graphicFrame>
        <p:nvGraphicFramePr>
          <p:cNvPr id="10" name="表格 9"/>
          <p:cNvGraphicFramePr/>
          <p:nvPr>
            <p:custDataLst>
              <p:tags r:id="rId2"/>
            </p:custDataLst>
          </p:nvPr>
        </p:nvGraphicFramePr>
        <p:xfrm>
          <a:off x="714375" y="5486400"/>
          <a:ext cx="6499225" cy="828675"/>
        </p:xfrm>
        <a:graphic>
          <a:graphicData uri="http://schemas.openxmlformats.org/drawingml/2006/table">
            <a:tbl>
              <a:tblPr firstRow="1" bandRow="1">
                <a:tableStyleId>{5C22544A-7EE6-4342-B048-85BDC9FD1C3A}</a:tableStyleId>
              </a:tblPr>
              <a:tblGrid>
                <a:gridCol w="1299845"/>
                <a:gridCol w="1299845"/>
                <a:gridCol w="1299845"/>
                <a:gridCol w="1299845"/>
                <a:gridCol w="1299845"/>
              </a:tblGrid>
              <a:tr h="513715">
                <a:tc>
                  <a:txBody>
                    <a:bodyPr/>
                    <a:lstStyle/>
                    <a:p>
                      <a:pPr>
                        <a:buNone/>
                      </a:pPr>
                      <a:r>
                        <a:rPr lang="zh-CN" altLang="en-US" sz="1400" b="0" dirty="0">
                          <a:latin typeface="+mn-ea"/>
                          <a:ea typeface="+mn-ea"/>
                        </a:rPr>
                        <a:t>显示器尺寸</a:t>
                      </a:r>
                      <a:endParaRPr lang="zh-CN" altLang="en-US" sz="1400" b="0" dirty="0">
                        <a:latin typeface="+mn-ea"/>
                        <a:ea typeface="+mn-ea"/>
                      </a:endParaRPr>
                    </a:p>
                  </a:txBody>
                  <a:tcPr/>
                </a:tc>
                <a:tc>
                  <a:txBody>
                    <a:bodyPr/>
                    <a:lstStyle/>
                    <a:p>
                      <a:pPr>
                        <a:buNone/>
                      </a:pPr>
                      <a:r>
                        <a:rPr lang="zh-CN" altLang="en-US" sz="1400" b="0" dirty="0">
                          <a:latin typeface="+mn-ea"/>
                          <a:ea typeface="+mn-ea"/>
                        </a:rPr>
                        <a:t>分辨率</a:t>
                      </a:r>
                      <a:endParaRPr lang="zh-CN" altLang="en-US" sz="1400" b="0" dirty="0">
                        <a:latin typeface="+mn-ea"/>
                        <a:ea typeface="+mn-ea"/>
                      </a:endParaRPr>
                    </a:p>
                  </a:txBody>
                  <a:tcPr/>
                </a:tc>
                <a:tc>
                  <a:txBody>
                    <a:bodyPr/>
                    <a:lstStyle/>
                    <a:p>
                      <a:pPr>
                        <a:buNone/>
                      </a:pPr>
                      <a:r>
                        <a:rPr lang="zh-CN" altLang="en-US" sz="1400" b="0" dirty="0">
                          <a:latin typeface="+mn-ea"/>
                          <a:ea typeface="+mn-ea"/>
                        </a:rPr>
                        <a:t>观看距离</a:t>
                      </a:r>
                      <a:endParaRPr lang="zh-CN" altLang="en-US" sz="1400" b="0" dirty="0">
                        <a:latin typeface="+mn-ea"/>
                        <a:ea typeface="+mn-ea"/>
                      </a:endParaRPr>
                    </a:p>
                  </a:txBody>
                  <a:tcPr/>
                </a:tc>
                <a:tc>
                  <a:txBody>
                    <a:bodyPr/>
                    <a:lstStyle/>
                    <a:p>
                      <a:pPr>
                        <a:buNone/>
                      </a:pPr>
                      <a:r>
                        <a:rPr lang="zh-CN" altLang="en-US" sz="1400" b="0" dirty="0">
                          <a:latin typeface="+mn-ea"/>
                          <a:ea typeface="+mn-ea"/>
                        </a:rPr>
                        <a:t>观看亮度</a:t>
                      </a:r>
                      <a:r>
                        <a:rPr lang="zh-CN" altLang="en-US" sz="1400" b="0" dirty="0">
                          <a:latin typeface="+mn-ea"/>
                          <a:ea typeface="+mn-ea"/>
                        </a:rPr>
                        <a:t>等级</a:t>
                      </a:r>
                      <a:endParaRPr lang="zh-CN" altLang="en-US" sz="1400" b="0" dirty="0">
                        <a:latin typeface="+mn-ea"/>
                        <a:ea typeface="+mn-ea"/>
                      </a:endParaRPr>
                    </a:p>
                  </a:txBody>
                  <a:tcPr/>
                </a:tc>
                <a:tc>
                  <a:txBody>
                    <a:bodyPr/>
                    <a:lstStyle/>
                    <a:p>
                      <a:pPr>
                        <a:buNone/>
                      </a:pPr>
                      <a:r>
                        <a:rPr lang="zh-CN" altLang="en-US" sz="1400" b="0" dirty="0">
                          <a:latin typeface="+mn-ea"/>
                          <a:ea typeface="+mn-ea"/>
                        </a:rPr>
                        <a:t>其他要求</a:t>
                      </a:r>
                      <a:endParaRPr lang="zh-CN" altLang="en-US" sz="1400" b="0" dirty="0">
                        <a:latin typeface="+mn-ea"/>
                        <a:ea typeface="+mn-ea"/>
                      </a:endParaRPr>
                    </a:p>
                  </a:txBody>
                  <a:tcPr/>
                </a:tc>
              </a:tr>
              <a:tr h="314960">
                <a:tc>
                  <a:txBody>
                    <a:bodyPr/>
                    <a:lstStyle/>
                    <a:p>
                      <a:pPr>
                        <a:buNone/>
                      </a:pPr>
                      <a:r>
                        <a:rPr lang="en-US" altLang="zh-CN" sz="1400" dirty="0">
                          <a:latin typeface="+mn-ea"/>
                          <a:ea typeface="+mn-ea"/>
                        </a:rPr>
                        <a:t>27</a:t>
                      </a:r>
                      <a:r>
                        <a:rPr lang="zh-CN" altLang="en-US" sz="1400" dirty="0">
                          <a:latin typeface="+mn-ea"/>
                          <a:ea typeface="+mn-ea"/>
                        </a:rPr>
                        <a:t>寸</a:t>
                      </a:r>
                      <a:endParaRPr lang="zh-CN" altLang="en-US" sz="1400" dirty="0">
                        <a:latin typeface="+mn-ea"/>
                        <a:ea typeface="+mn-ea"/>
                      </a:endParaRPr>
                    </a:p>
                  </a:txBody>
                  <a:tcPr/>
                </a:tc>
                <a:tc>
                  <a:txBody>
                    <a:bodyPr/>
                    <a:lstStyle/>
                    <a:p>
                      <a:pPr>
                        <a:buNone/>
                      </a:pPr>
                      <a:r>
                        <a:rPr lang="en-US" altLang="zh-CN" sz="1400" dirty="0">
                          <a:latin typeface="+mn-ea"/>
                          <a:ea typeface="+mn-ea"/>
                        </a:rPr>
                        <a:t>[3840,2160]</a:t>
                      </a:r>
                      <a:endParaRPr lang="en-US" altLang="zh-CN" sz="1400" dirty="0">
                        <a:latin typeface="+mn-ea"/>
                        <a:ea typeface="+mn-ea"/>
                      </a:endParaRPr>
                    </a:p>
                  </a:txBody>
                  <a:tcPr/>
                </a:tc>
                <a:tc>
                  <a:txBody>
                    <a:bodyPr/>
                    <a:lstStyle/>
                    <a:p>
                      <a:pPr>
                        <a:buNone/>
                      </a:pPr>
                      <a:r>
                        <a:rPr lang="en-US" altLang="zh-CN" sz="1400" dirty="0">
                          <a:latin typeface="+mn-ea"/>
                          <a:ea typeface="+mn-ea"/>
                        </a:rPr>
                        <a:t>22cm</a:t>
                      </a:r>
                      <a:endParaRPr lang="zh-CN" altLang="en-US" sz="1400" dirty="0">
                        <a:latin typeface="+mn-ea"/>
                        <a:ea typeface="+mn-ea"/>
                      </a:endParaRPr>
                    </a:p>
                  </a:txBody>
                  <a:tcPr/>
                </a:tc>
                <a:tc>
                  <a:txBody>
                    <a:bodyPr/>
                    <a:lstStyle/>
                    <a:p>
                      <a:pPr>
                        <a:buNone/>
                      </a:pPr>
                      <a:r>
                        <a:rPr lang="en-US" altLang="zh-CN" sz="1400" dirty="0">
                          <a:latin typeface="+mn-ea"/>
                          <a:ea typeface="+mn-ea"/>
                        </a:rPr>
                        <a:t>32</a:t>
                      </a:r>
                      <a:endParaRPr lang="en-US" altLang="zh-CN" sz="1400" dirty="0">
                        <a:latin typeface="+mn-ea"/>
                        <a:ea typeface="+mn-ea"/>
                      </a:endParaRPr>
                    </a:p>
                  </a:txBody>
                  <a:tcPr/>
                </a:tc>
                <a:tc>
                  <a:txBody>
                    <a:bodyPr/>
                    <a:lstStyle/>
                    <a:p>
                      <a:pPr>
                        <a:buNone/>
                      </a:pPr>
                      <a:r>
                        <a:rPr lang="zh-CN" altLang="en-US" sz="1400" dirty="0">
                          <a:latin typeface="+mn-ea"/>
                          <a:ea typeface="+mn-ea"/>
                        </a:rPr>
                        <a:t>关灯</a:t>
                      </a:r>
                      <a:r>
                        <a:rPr lang="en-US" altLang="zh-CN" sz="1400" dirty="0">
                          <a:latin typeface="+mn-ea"/>
                          <a:ea typeface="+mn-ea"/>
                        </a:rPr>
                        <a:t>/</a:t>
                      </a:r>
                      <a:r>
                        <a:rPr lang="zh-CN" altLang="en-US" sz="1400" dirty="0">
                          <a:latin typeface="+mn-ea"/>
                          <a:ea typeface="+mn-ea"/>
                        </a:rPr>
                        <a:t>暗室</a:t>
                      </a:r>
                      <a:endParaRPr lang="zh-CN" altLang="en-US" sz="1400" dirty="0">
                        <a:latin typeface="+mn-ea"/>
                        <a:ea typeface="+mn-ea"/>
                      </a:endParaRP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339903" y="217616"/>
            <a:ext cx="1617980" cy="506730"/>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低照度环境</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grpSp>
        <p:nvGrpSpPr>
          <p:cNvPr id="6" name="组合 5"/>
          <p:cNvGrpSpPr/>
          <p:nvPr userDrawn="1"/>
        </p:nvGrpSpPr>
        <p:grpSpPr>
          <a:xfrm>
            <a:off x="461347" y="1346146"/>
            <a:ext cx="641985" cy="329565"/>
            <a:chOff x="2716" y="2979"/>
            <a:chExt cx="1011" cy="519"/>
          </a:xfrm>
          <a:solidFill>
            <a:schemeClr val="bg1">
              <a:lumMod val="65000"/>
            </a:schemeClr>
          </a:solidFill>
        </p:grpSpPr>
        <p:sp>
          <p:nvSpPr>
            <p:cNvPr id="13" name="等腰三角形 12"/>
            <p:cNvSpPr/>
            <p:nvPr userDrawn="1"/>
          </p:nvSpPr>
          <p:spPr>
            <a:xfrm rot="5400000">
              <a:off x="2693" y="3009"/>
              <a:ext cx="512" cy="466"/>
            </a:xfrm>
            <a:prstGeom prst="triangle">
              <a:avLst>
                <a:gd name="adj" fmla="val 50057"/>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sp>
          <p:nvSpPr>
            <p:cNvPr id="14" name="矩形 13"/>
            <p:cNvSpPr/>
            <p:nvPr userDrawn="1"/>
          </p:nvSpPr>
          <p:spPr>
            <a:xfrm>
              <a:off x="3011" y="2979"/>
              <a:ext cx="716" cy="517"/>
            </a:xfrm>
            <a:prstGeom prst="rect">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grpSp>
      <p:sp>
        <p:nvSpPr>
          <p:cNvPr id="15" name="文本框 14"/>
          <p:cNvSpPr txBox="1"/>
          <p:nvPr userDrawn="1"/>
        </p:nvSpPr>
        <p:spPr>
          <a:xfrm>
            <a:off x="1519555" y="1252855"/>
            <a:ext cx="961390" cy="56705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t>raw </a:t>
            </a:r>
            <a:r>
              <a:rPr lang="zh-CN" altLang="en-US" sz="1600" dirty="0"/>
              <a:t>域</a:t>
            </a:r>
            <a:r>
              <a:rPr lang="en-US" altLang="zh-CN" sz="1600" dirty="0"/>
              <a:t>grouping</a:t>
            </a:r>
            <a:endParaRPr lang="zh-CN" altLang="en-US" sz="1600" dirty="0"/>
          </a:p>
        </p:txBody>
      </p:sp>
      <p:sp>
        <p:nvSpPr>
          <p:cNvPr id="18" name="文本框 17"/>
          <p:cNvSpPr txBox="1"/>
          <p:nvPr userDrawn="1"/>
        </p:nvSpPr>
        <p:spPr>
          <a:xfrm>
            <a:off x="2898775" y="1249045"/>
            <a:ext cx="643255" cy="56832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solidFill>
                  <a:srgbClr val="000000"/>
                </a:solidFill>
              </a:rPr>
              <a:t>AI</a:t>
            </a:r>
            <a:endParaRPr lang="en-US" altLang="zh-CN" sz="1600" dirty="0">
              <a:solidFill>
                <a:srgbClr val="000000"/>
              </a:solidFill>
            </a:endParaRPr>
          </a:p>
          <a:p>
            <a:pPr algn="ctr"/>
            <a:r>
              <a:rPr lang="en-US" altLang="zh-CN" sz="1600" dirty="0">
                <a:solidFill>
                  <a:srgbClr val="000000"/>
                </a:solidFill>
              </a:rPr>
              <a:t> </a:t>
            </a:r>
            <a:r>
              <a:rPr lang="zh-CN" altLang="en-US" sz="1600" dirty="0">
                <a:solidFill>
                  <a:srgbClr val="000000"/>
                </a:solidFill>
              </a:rPr>
              <a:t>降噪</a:t>
            </a:r>
            <a:endParaRPr lang="zh-CN" altLang="en-US" sz="1600" dirty="0">
              <a:solidFill>
                <a:srgbClr val="000000"/>
              </a:solidFill>
            </a:endParaRPr>
          </a:p>
        </p:txBody>
      </p:sp>
      <p:sp>
        <p:nvSpPr>
          <p:cNvPr id="21" name="文本框 20"/>
          <p:cNvSpPr txBox="1"/>
          <p:nvPr userDrawn="1"/>
        </p:nvSpPr>
        <p:spPr>
          <a:xfrm>
            <a:off x="5704840" y="1256030"/>
            <a:ext cx="890905" cy="55499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p>
            <a:r>
              <a:rPr lang="en-US" altLang="zh-CN" sz="1600" dirty="0"/>
              <a:t>ISP pipe</a:t>
            </a:r>
            <a:endParaRPr lang="zh-CN" altLang="en-US" sz="1600" dirty="0"/>
          </a:p>
        </p:txBody>
      </p:sp>
      <p:sp>
        <p:nvSpPr>
          <p:cNvPr id="22" name="文本框 21"/>
          <p:cNvSpPr txBox="1"/>
          <p:nvPr userDrawn="1"/>
        </p:nvSpPr>
        <p:spPr>
          <a:xfrm>
            <a:off x="7228840" y="1252855"/>
            <a:ext cx="881380" cy="55626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solidFill>
                  <a:srgbClr val="000000"/>
                </a:solidFill>
              </a:rPr>
              <a:t>YUV</a:t>
            </a:r>
            <a:r>
              <a:rPr lang="zh-CN" altLang="en-US" sz="1600" dirty="0">
                <a:solidFill>
                  <a:srgbClr val="000000"/>
                </a:solidFill>
              </a:rPr>
              <a:t>域</a:t>
            </a:r>
            <a:endParaRPr lang="en-US" altLang="zh-CN" sz="1600" dirty="0">
              <a:solidFill>
                <a:srgbClr val="000000"/>
              </a:solidFill>
            </a:endParaRPr>
          </a:p>
          <a:p>
            <a:pPr algn="ctr"/>
            <a:r>
              <a:rPr lang="zh-CN" altLang="en-US" sz="1600" dirty="0">
                <a:solidFill>
                  <a:srgbClr val="000000"/>
                </a:solidFill>
              </a:rPr>
              <a:t>压缩</a:t>
            </a:r>
            <a:endParaRPr lang="zh-CN" altLang="en-US" sz="1600" dirty="0">
              <a:solidFill>
                <a:srgbClr val="000000"/>
              </a:solidFill>
            </a:endParaRPr>
          </a:p>
        </p:txBody>
      </p:sp>
      <p:sp>
        <p:nvSpPr>
          <p:cNvPr id="29" name="文本框 28"/>
          <p:cNvSpPr txBox="1"/>
          <p:nvPr userDrawn="1"/>
        </p:nvSpPr>
        <p:spPr>
          <a:xfrm>
            <a:off x="8698865" y="1251585"/>
            <a:ext cx="1966595" cy="56896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solidFill>
                  <a:srgbClr val="000000"/>
                </a:solidFill>
              </a:rPr>
              <a:t>Display pipe grouping/ungrouping</a:t>
            </a:r>
            <a:endParaRPr lang="zh-CN" altLang="en-US" sz="1600" dirty="0">
              <a:solidFill>
                <a:srgbClr val="000000"/>
              </a:solidFill>
            </a:endParaRPr>
          </a:p>
        </p:txBody>
      </p:sp>
      <p:cxnSp>
        <p:nvCxnSpPr>
          <p:cNvPr id="30" name="直接连接符 29"/>
          <p:cNvCxnSpPr>
            <a:stCxn id="15" idx="3"/>
            <a:endCxn id="18" idx="1"/>
          </p:cNvCxnSpPr>
          <p:nvPr userDrawn="1"/>
        </p:nvCxnSpPr>
        <p:spPr>
          <a:xfrm flipV="1">
            <a:off x="2480711" y="1533484"/>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pic>
        <p:nvPicPr>
          <p:cNvPr id="31" name="Picture 2" descr="查看源图像"/>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20120" y="1252855"/>
            <a:ext cx="746760" cy="56769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p:cNvCxnSpPr>
            <a:endCxn id="15" idx="1"/>
          </p:cNvCxnSpPr>
          <p:nvPr/>
        </p:nvCxnSpPr>
        <p:spPr>
          <a:xfrm>
            <a:off x="1105872" y="1535694"/>
            <a:ext cx="413385" cy="127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sp>
        <p:nvSpPr>
          <p:cNvPr id="33" name="文本框 6"/>
          <p:cNvSpPr txBox="1"/>
          <p:nvPr userDrawn="1"/>
        </p:nvSpPr>
        <p:spPr>
          <a:xfrm>
            <a:off x="3959860" y="1252220"/>
            <a:ext cx="1181100" cy="55626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p>
            <a:pPr algn="ctr"/>
            <a:r>
              <a:rPr lang="en-US" altLang="zh-CN" sz="1600" dirty="0"/>
              <a:t>Ungrouping</a:t>
            </a:r>
            <a:endParaRPr lang="zh-CN" altLang="en-US" sz="1600" dirty="0"/>
          </a:p>
        </p:txBody>
      </p:sp>
      <p:sp>
        <p:nvSpPr>
          <p:cNvPr id="34" name="文本框 33"/>
          <p:cNvSpPr txBox="1"/>
          <p:nvPr/>
        </p:nvSpPr>
        <p:spPr>
          <a:xfrm>
            <a:off x="1572260" y="1966595"/>
            <a:ext cx="846455" cy="26416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2</a:t>
            </a:r>
            <a:endParaRPr lang="zh-CN" altLang="en-US" sz="1200" i="1">
              <a:solidFill>
                <a:srgbClr val="4472C4"/>
              </a:solidFill>
            </a:endParaRPr>
          </a:p>
        </p:txBody>
      </p:sp>
      <p:sp>
        <p:nvSpPr>
          <p:cNvPr id="35" name="文本框 34"/>
          <p:cNvSpPr txBox="1"/>
          <p:nvPr/>
        </p:nvSpPr>
        <p:spPr>
          <a:xfrm>
            <a:off x="4072890" y="1978025"/>
            <a:ext cx="844550" cy="25273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3</a:t>
            </a:r>
            <a:endParaRPr lang="zh-CN" altLang="en-US" sz="1200" i="1">
              <a:solidFill>
                <a:srgbClr val="4472C4"/>
              </a:solidFill>
            </a:endParaRPr>
          </a:p>
        </p:txBody>
      </p:sp>
      <p:cxnSp>
        <p:nvCxnSpPr>
          <p:cNvPr id="36" name="直接连接符 35"/>
          <p:cNvCxnSpPr>
            <a:stCxn id="18" idx="3"/>
            <a:endCxn id="33" idx="1"/>
          </p:cNvCxnSpPr>
          <p:nvPr userDrawn="1"/>
        </p:nvCxnSpPr>
        <p:spPr>
          <a:xfrm flipV="1">
            <a:off x="3541796" y="1530309"/>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7" name="直接连接符 36"/>
          <p:cNvCxnSpPr>
            <a:stCxn id="33" idx="3"/>
            <a:endCxn id="21" idx="1"/>
          </p:cNvCxnSpPr>
          <p:nvPr userDrawn="1"/>
        </p:nvCxnSpPr>
        <p:spPr>
          <a:xfrm>
            <a:off x="5140726" y="1530309"/>
            <a:ext cx="56388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8" name="直接连接符 37"/>
          <p:cNvCxnSpPr>
            <a:stCxn id="21" idx="3"/>
            <a:endCxn id="22" idx="1"/>
          </p:cNvCxnSpPr>
          <p:nvPr userDrawn="1"/>
        </p:nvCxnSpPr>
        <p:spPr>
          <a:xfrm flipV="1">
            <a:off x="6595511" y="1530944"/>
            <a:ext cx="633095" cy="254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9" name="直接连接符 38"/>
          <p:cNvCxnSpPr>
            <a:stCxn id="22" idx="3"/>
            <a:endCxn id="29" idx="1"/>
          </p:cNvCxnSpPr>
          <p:nvPr userDrawn="1"/>
        </p:nvCxnSpPr>
        <p:spPr>
          <a:xfrm>
            <a:off x="8109986" y="1530944"/>
            <a:ext cx="588645" cy="508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41" name="直接连接符 40"/>
          <p:cNvCxnSpPr>
            <a:stCxn id="29" idx="3"/>
            <a:endCxn id="31" idx="1"/>
          </p:cNvCxnSpPr>
          <p:nvPr userDrawn="1"/>
        </p:nvCxnSpPr>
        <p:spPr>
          <a:xfrm>
            <a:off x="10665226" y="1536024"/>
            <a:ext cx="454660" cy="63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sp>
        <p:nvSpPr>
          <p:cNvPr id="43" name="文本框 42"/>
          <p:cNvSpPr txBox="1"/>
          <p:nvPr userDrawn="1"/>
        </p:nvSpPr>
        <p:spPr>
          <a:xfrm>
            <a:off x="5836285" y="1985645"/>
            <a:ext cx="518795" cy="215900"/>
          </a:xfrm>
          <a:prstGeom prst="rect">
            <a:avLst/>
          </a:prstGeom>
          <a:noFill/>
        </p:spPr>
        <p:txBody>
          <a:bodyPr wrap="square" rtlCol="0" anchor="t">
            <a:noAutofit/>
          </a:bodyPr>
          <a:p>
            <a:pPr lvl="0" algn="l">
              <a:buClrTx/>
              <a:buSzTx/>
              <a:buFontTx/>
            </a:pPr>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ASR</a:t>
            </a:r>
            <a:endPar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4" name="矩形 4"/>
          <p:cNvSpPr/>
          <p:nvPr/>
        </p:nvSpPr>
        <p:spPr>
          <a:xfrm>
            <a:off x="1588256" y="3557646"/>
            <a:ext cx="2713512" cy="1547848"/>
          </a:xfrm>
          <a:prstGeom prst="rect">
            <a:avLst/>
          </a:prstGeom>
          <a:solidFill>
            <a:srgbClr val="D9D9D9">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矩形 6"/>
          <p:cNvSpPr/>
          <p:nvPr userDrawn="1"/>
        </p:nvSpPr>
        <p:spPr>
          <a:xfrm>
            <a:off x="2290698" y="3982448"/>
            <a:ext cx="1191260" cy="751205"/>
          </a:xfrm>
          <a:prstGeom prst="rect">
            <a:avLst/>
          </a:prstGeom>
          <a:noFill/>
          <a:ln w="12700" cap="flat" cmpd="sng" algn="ctr">
            <a:solidFill>
              <a:srgbClr val="FF0000">
                <a:alpha val="100000"/>
              </a:srgb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46" name="文本框 11"/>
          <p:cNvSpPr txBox="1"/>
          <p:nvPr/>
        </p:nvSpPr>
        <p:spPr>
          <a:xfrm>
            <a:off x="2680717" y="4087536"/>
            <a:ext cx="506395" cy="267529"/>
          </a:xfrm>
          <a:prstGeom prst="rect">
            <a:avLst/>
          </a:prstGeom>
          <a:noFill/>
        </p:spPr>
        <p:txBody>
          <a:bodyPr wrap="square" rtlCol="0" anchor="t">
            <a:noAutofit/>
          </a:bodyPr>
          <a:p>
            <a:r>
              <a:rPr lang="en-US" altLang="zh-CN" sz="1200" dirty="0">
                <a:latin typeface="Times New Roman" panose="02020603050405020304" pitchFamily="18" charset="0"/>
                <a:ea typeface="宋体" panose="02010600030101010101" pitchFamily="2" charset="-122"/>
                <a:cs typeface="Times New Roman" panose="02020603050405020304" pitchFamily="18" charset="0"/>
                <a:sym typeface="+mn-ea"/>
              </a:rPr>
              <a:t>45°</a:t>
            </a:r>
            <a:endParaRPr lang="zh-CN" altLang="en-US" sz="1200"/>
          </a:p>
        </p:txBody>
      </p:sp>
      <p:sp>
        <p:nvSpPr>
          <p:cNvPr id="48" name="文本框 47"/>
          <p:cNvSpPr txBox="1"/>
          <p:nvPr/>
        </p:nvSpPr>
        <p:spPr>
          <a:xfrm>
            <a:off x="3027474" y="4224091"/>
            <a:ext cx="506395" cy="267529"/>
          </a:xfrm>
          <a:prstGeom prst="rect">
            <a:avLst/>
          </a:prstGeom>
          <a:noFill/>
        </p:spPr>
        <p:txBody>
          <a:bodyPr wrap="square" rtlCol="0" anchor="t">
            <a:noAutofit/>
          </a:bodyPr>
          <a:p>
            <a:r>
              <a:rPr lang="en-US" altLang="zh-CN" sz="1200" dirty="0">
                <a:latin typeface="Times New Roman" panose="02020603050405020304" pitchFamily="18" charset="0"/>
                <a:ea typeface="宋体" panose="02010600030101010101" pitchFamily="2" charset="-122"/>
                <a:cs typeface="Times New Roman" panose="02020603050405020304" pitchFamily="18" charset="0"/>
                <a:sym typeface="+mn-ea"/>
              </a:rPr>
              <a:t>34°</a:t>
            </a:r>
            <a:endParaRPr lang="zh-CN" altLang="en-US" sz="1200"/>
          </a:p>
        </p:txBody>
      </p:sp>
      <p:sp>
        <p:nvSpPr>
          <p:cNvPr id="50" name="文本框 49"/>
          <p:cNvSpPr txBox="1"/>
          <p:nvPr/>
        </p:nvSpPr>
        <p:spPr>
          <a:xfrm>
            <a:off x="2418768" y="4398864"/>
            <a:ext cx="506395" cy="267529"/>
          </a:xfrm>
          <a:prstGeom prst="rect">
            <a:avLst/>
          </a:prstGeom>
          <a:noFill/>
        </p:spPr>
        <p:txBody>
          <a:bodyPr wrap="square" rtlCol="0" anchor="t">
            <a:noAutofit/>
          </a:bodyPr>
          <a:p>
            <a:r>
              <a:rPr lang="en-US" altLang="zh-CN" sz="1200" dirty="0">
                <a:solidFill>
                  <a:srgbClr val="C00000"/>
                </a:solidFill>
                <a:latin typeface="Times New Roman" panose="02020603050405020304" pitchFamily="18" charset="0"/>
                <a:ea typeface="宋体" panose="02010600030101010101" pitchFamily="2" charset="-122"/>
              </a:rPr>
              <a:t>1x1</a:t>
            </a:r>
            <a:endParaRPr lang="zh-CN" altLang="en-US" sz="1200">
              <a:solidFill>
                <a:srgbClr val="C00000"/>
              </a:solidFill>
            </a:endParaRPr>
          </a:p>
        </p:txBody>
      </p:sp>
      <p:sp>
        <p:nvSpPr>
          <p:cNvPr id="51" name="矩形 50"/>
          <p:cNvSpPr/>
          <p:nvPr userDrawn="1"/>
        </p:nvSpPr>
        <p:spPr>
          <a:xfrm>
            <a:off x="1578731" y="3557646"/>
            <a:ext cx="2732621" cy="1547848"/>
          </a:xfrm>
          <a:prstGeom prst="rect">
            <a:avLst/>
          </a:prstGeom>
          <a:noFill/>
          <a:ln w="12700" cap="flat" cmpd="sng" algn="ctr">
            <a:solidFill>
              <a:srgbClr val="000000">
                <a:alpha val="100000"/>
              </a:srgb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52" name="文本框 51"/>
          <p:cNvSpPr txBox="1"/>
          <p:nvPr/>
        </p:nvSpPr>
        <p:spPr>
          <a:xfrm>
            <a:off x="2260314" y="3208511"/>
            <a:ext cx="1251655" cy="372630"/>
          </a:xfrm>
          <a:prstGeom prst="rect">
            <a:avLst/>
          </a:prstGeom>
          <a:noFill/>
        </p:spPr>
        <p:txBody>
          <a:bodyPr wrap="square" rtlCol="0" anchor="t">
            <a:noAutofit/>
          </a:bodyPr>
          <a:p>
            <a:r>
              <a:rPr lang="en-US" altLang="zh-CN" dirty="0">
                <a:latin typeface="Times New Roman" panose="02020603050405020304" pitchFamily="18" charset="0"/>
                <a:ea typeface="宋体" panose="02010600030101010101" pitchFamily="2" charset="-122"/>
              </a:rPr>
              <a:t>Zone</a:t>
            </a: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Size</a:t>
            </a:r>
            <a:endParaRPr lang="zh-CN" altLang="en-US"/>
          </a:p>
        </p:txBody>
      </p:sp>
      <p:sp>
        <p:nvSpPr>
          <p:cNvPr id="53" name="文本框 1"/>
          <p:cNvSpPr txBox="1"/>
          <p:nvPr/>
        </p:nvSpPr>
        <p:spPr>
          <a:xfrm>
            <a:off x="1572513" y="4861923"/>
            <a:ext cx="1614805" cy="267335"/>
          </a:xfrm>
          <a:prstGeom prst="rect">
            <a:avLst/>
          </a:prstGeom>
          <a:noFill/>
        </p:spPr>
        <p:txBody>
          <a:bodyPr wrap="square" rtlCol="0" anchor="t">
            <a:noAutofit/>
          </a:bodyPr>
          <a:p>
            <a:r>
              <a:rPr lang="en-US" altLang="zh-CN" sz="1200" dirty="0">
                <a:solidFill>
                  <a:srgbClr val="C00000"/>
                </a:solidFill>
                <a:latin typeface="Times New Roman" panose="02020603050405020304" pitchFamily="18" charset="0"/>
                <a:ea typeface="宋体" panose="02010600030101010101" pitchFamily="2" charset="-122"/>
              </a:rPr>
              <a:t>1-4</a:t>
            </a:r>
            <a:r>
              <a:rPr lang="zh-CN" altLang="en-US" sz="1200" dirty="0">
                <a:solidFill>
                  <a:srgbClr val="C00000"/>
                </a:solidFill>
                <a:latin typeface="Times New Roman" panose="02020603050405020304" pitchFamily="18" charset="0"/>
                <a:ea typeface="宋体" panose="02010600030101010101" pitchFamily="2" charset="-122"/>
              </a:rPr>
              <a:t>倍</a:t>
            </a:r>
            <a:r>
              <a:rPr lang="zh-CN" altLang="en-US" sz="1200" dirty="0">
                <a:solidFill>
                  <a:srgbClr val="C00000"/>
                </a:solidFill>
                <a:latin typeface="Times New Roman" panose="02020603050405020304" pitchFamily="18" charset="0"/>
                <a:ea typeface="宋体" panose="02010600030101010101" pitchFamily="2" charset="-122"/>
              </a:rPr>
              <a:t>渐变下采样</a:t>
            </a:r>
            <a:endParaRPr lang="zh-CN" altLang="en-US" sz="1200" dirty="0">
              <a:solidFill>
                <a:srgbClr val="C00000"/>
              </a:solidFill>
              <a:latin typeface="Times New Roman" panose="02020603050405020304" pitchFamily="18" charset="0"/>
              <a:ea typeface="宋体" panose="02010600030101010101" pitchFamily="2" charset="-122"/>
            </a:endParaRPr>
          </a:p>
          <a:p>
            <a:endParaRPr lang="zh-CN" altLang="en-US" sz="1200" dirty="0">
              <a:solidFill>
                <a:srgbClr val="C00000"/>
              </a:solidFill>
              <a:latin typeface="Times New Roman" panose="02020603050405020304" pitchFamily="18" charset="0"/>
              <a:ea typeface="宋体" panose="02010600030101010101" pitchFamily="2" charset="-122"/>
            </a:endParaRPr>
          </a:p>
        </p:txBody>
      </p:sp>
      <p:sp>
        <p:nvSpPr>
          <p:cNvPr id="55" name="Text Box 21"/>
          <p:cNvSpPr txBox="1"/>
          <p:nvPr/>
        </p:nvSpPr>
        <p:spPr>
          <a:xfrm>
            <a:off x="1879600" y="2808605"/>
            <a:ext cx="2193290" cy="374650"/>
          </a:xfrm>
          <a:prstGeom prst="rect">
            <a:avLst/>
          </a:prstGeom>
          <a:noFill/>
        </p:spPr>
        <p:txBody>
          <a:bodyPr wrap="square" rtlCol="0" anchor="t">
            <a:noAutofit/>
          </a:bodyPr>
          <a:p>
            <a:r>
              <a:rPr lang="en-US" altLang="zh-CN" dirty="0">
                <a:sym typeface="+mn-ea"/>
              </a:rPr>
              <a:t>raw grouping </a:t>
            </a:r>
            <a:r>
              <a:rPr lang="zh-CN" altLang="en-US" dirty="0">
                <a:sym typeface="+mn-ea"/>
              </a:rPr>
              <a:t>方案</a:t>
            </a:r>
            <a:endParaRPr lang="zh-CN" altLang="en-US"/>
          </a:p>
        </p:txBody>
      </p:sp>
      <p:pic>
        <p:nvPicPr>
          <p:cNvPr id="56" name="图片 13"/>
          <p:cNvPicPr>
            <a:picLocks noChangeAspect="1"/>
          </p:cNvPicPr>
          <p:nvPr/>
        </p:nvPicPr>
        <p:blipFill>
          <a:blip r:embed="rId2"/>
          <a:stretch>
            <a:fillRect/>
          </a:stretch>
        </p:blipFill>
        <p:spPr>
          <a:xfrm>
            <a:off x="6786880" y="3377565"/>
            <a:ext cx="3239135" cy="1595755"/>
          </a:xfrm>
          <a:prstGeom prst="rect">
            <a:avLst/>
          </a:prstGeom>
        </p:spPr>
      </p:pic>
      <p:sp>
        <p:nvSpPr>
          <p:cNvPr id="57" name="Text Box 30"/>
          <p:cNvSpPr txBox="1"/>
          <p:nvPr/>
        </p:nvSpPr>
        <p:spPr>
          <a:xfrm>
            <a:off x="7087870" y="5019675"/>
            <a:ext cx="3967480" cy="1404620"/>
          </a:xfrm>
          <a:prstGeom prst="rect">
            <a:avLst/>
          </a:prstGeom>
          <a:noFill/>
        </p:spPr>
        <p:txBody>
          <a:bodyPr wrap="square" rtlCol="0" anchor="t">
            <a:noAutofit/>
          </a:bodyPr>
          <a:p>
            <a:pPr lvl="0" algn="l">
              <a:lnSpc>
                <a:spcPct val="150000"/>
              </a:lnSpc>
              <a:buClrTx/>
              <a:buSzTx/>
              <a:buFontTx/>
            </a:pPr>
            <a:r>
              <a:rPr lang="zh-CN" altLang="en-US" sz="1600" dirty="0">
                <a:sym typeface="+mn-ea"/>
              </a:rPr>
              <a:t>边缘：</a:t>
            </a:r>
            <a:r>
              <a:rPr lang="en-US" altLang="zh-CN" sz="1600" dirty="0">
                <a:sym typeface="+mn-ea"/>
              </a:rPr>
              <a:t>2</a:t>
            </a:r>
            <a:r>
              <a:rPr lang="zh-CN" altLang="en-US" sz="1600" dirty="0">
                <a:sym typeface="+mn-ea"/>
              </a:rPr>
              <a:t>倍</a:t>
            </a:r>
            <a:r>
              <a:rPr lang="en-US" altLang="zh-CN" sz="1600" dirty="0">
                <a:sym typeface="+mn-ea"/>
              </a:rPr>
              <a:t>group + 0.2</a:t>
            </a:r>
            <a:r>
              <a:rPr lang="zh-CN" altLang="en-US" sz="1600" dirty="0">
                <a:sym typeface="+mn-ea"/>
              </a:rPr>
              <a:t>通途压缩</a:t>
            </a:r>
            <a:endParaRPr lang="en-US" altLang="zh-CN" sz="1600" dirty="0">
              <a:sym typeface="+mn-ea"/>
            </a:endParaRPr>
          </a:p>
          <a:p>
            <a:pPr lvl="0" algn="l">
              <a:lnSpc>
                <a:spcPct val="150000"/>
              </a:lnSpc>
              <a:buClrTx/>
              <a:buSzTx/>
              <a:buFontTx/>
            </a:pPr>
            <a:r>
              <a:rPr lang="zh-CN" altLang="en-US" sz="1600" dirty="0">
                <a:sym typeface="+mn-ea"/>
              </a:rPr>
              <a:t> 中心：</a:t>
            </a:r>
            <a:r>
              <a:rPr lang="en-US" altLang="zh-CN" sz="1600" dirty="0">
                <a:sym typeface="+mn-ea"/>
              </a:rPr>
              <a:t>0.4</a:t>
            </a:r>
            <a:r>
              <a:rPr lang="zh-CN" altLang="en-US" sz="1600" dirty="0">
                <a:sym typeface="+mn-ea"/>
              </a:rPr>
              <a:t>通途压缩</a:t>
            </a:r>
            <a:endParaRPr lang="en-US" altLang="zh-CN" sz="1600" dirty="0">
              <a:sym typeface="+mn-ea"/>
            </a:endParaRPr>
          </a:p>
          <a:p>
            <a:pPr lvl="0" algn="l">
              <a:lnSpc>
                <a:spcPct val="150000"/>
              </a:lnSpc>
              <a:buClrTx/>
              <a:buSzTx/>
              <a:buFontTx/>
            </a:pPr>
            <a:r>
              <a:rPr lang="zh-CN" altLang="en-US" sz="1600" dirty="0">
                <a:sym typeface="+mn-ea"/>
              </a:rPr>
              <a:t> 压缩率：</a:t>
            </a:r>
            <a:r>
              <a:rPr lang="en-US" altLang="zh-CN" sz="1600" dirty="0">
                <a:sym typeface="+mn-ea"/>
              </a:rPr>
              <a:t>0.1625</a:t>
            </a:r>
            <a:endParaRPr lang="zh-CN" altLang="en-US" sz="1600"/>
          </a:p>
        </p:txBody>
      </p:sp>
      <p:sp>
        <p:nvSpPr>
          <p:cNvPr id="58" name="Text Box 35"/>
          <p:cNvSpPr txBox="1"/>
          <p:nvPr/>
        </p:nvSpPr>
        <p:spPr>
          <a:xfrm>
            <a:off x="1833245" y="5267325"/>
            <a:ext cx="1661160" cy="374650"/>
          </a:xfrm>
          <a:prstGeom prst="rect">
            <a:avLst/>
          </a:prstGeom>
          <a:noFill/>
        </p:spPr>
        <p:txBody>
          <a:bodyPr wrap="square" rtlCol="0" anchor="t">
            <a:noAutofit/>
          </a:bodyPr>
          <a:p>
            <a:r>
              <a:rPr lang="zh-CN" altLang="en-US" sz="1600" dirty="0">
                <a:sym typeface="+mn-ea"/>
              </a:rPr>
              <a:t>压缩率：</a:t>
            </a:r>
            <a:r>
              <a:rPr lang="en-US" altLang="zh-CN" sz="1600" dirty="0">
                <a:sym typeface="+mn-ea"/>
              </a:rPr>
              <a:t>0.</a:t>
            </a:r>
            <a:r>
              <a:rPr lang="en-US" sz="1600" dirty="0">
                <a:sym typeface="+mn-ea"/>
              </a:rPr>
              <a:t>46</a:t>
            </a:r>
            <a:endParaRPr lang="en-US" sz="1600"/>
          </a:p>
        </p:txBody>
      </p:sp>
      <p:sp>
        <p:nvSpPr>
          <p:cNvPr id="59" name="Text Box 36"/>
          <p:cNvSpPr txBox="1"/>
          <p:nvPr/>
        </p:nvSpPr>
        <p:spPr>
          <a:xfrm>
            <a:off x="7578332" y="2808877"/>
            <a:ext cx="1657048" cy="374952"/>
          </a:xfrm>
          <a:prstGeom prst="rect">
            <a:avLst/>
          </a:prstGeom>
          <a:noFill/>
        </p:spPr>
        <p:txBody>
          <a:bodyPr wrap="square" rtlCol="0" anchor="t">
            <a:noAutofit/>
          </a:bodyPr>
          <a:p>
            <a:r>
              <a:rPr lang="en-US" altLang="zh-CN" dirty="0">
                <a:sym typeface="+mn-ea"/>
              </a:rPr>
              <a:t>YUV </a:t>
            </a:r>
            <a:r>
              <a:rPr lang="zh-CN" altLang="en-US" dirty="0">
                <a:sym typeface="+mn-ea"/>
              </a:rPr>
              <a:t>压缩</a:t>
            </a:r>
            <a:r>
              <a:rPr lang="en-US" altLang="zh-CN" dirty="0">
                <a:sym typeface="+mn-ea"/>
              </a:rPr>
              <a:t> </a:t>
            </a:r>
            <a:r>
              <a:rPr lang="zh-CN" altLang="en-US" dirty="0">
                <a:sym typeface="+mn-ea"/>
              </a:rPr>
              <a:t>方案</a:t>
            </a:r>
            <a:endParaRPr lang="zh-CN" altLang="en-US"/>
          </a:p>
        </p:txBody>
      </p:sp>
      <p:sp>
        <p:nvSpPr>
          <p:cNvPr id="60" name="文本框 59"/>
          <p:cNvSpPr txBox="1"/>
          <p:nvPr/>
        </p:nvSpPr>
        <p:spPr>
          <a:xfrm>
            <a:off x="7737824" y="3151996"/>
            <a:ext cx="1251655" cy="372630"/>
          </a:xfrm>
          <a:prstGeom prst="rect">
            <a:avLst/>
          </a:prstGeom>
          <a:noFill/>
        </p:spPr>
        <p:txBody>
          <a:bodyPr wrap="square" rtlCol="0" anchor="t">
            <a:noAutofit/>
          </a:bodyPr>
          <a:p>
            <a:r>
              <a:rPr lang="en-US" altLang="zh-CN" dirty="0">
                <a:latin typeface="Times New Roman" panose="02020603050405020304" pitchFamily="18" charset="0"/>
                <a:ea typeface="宋体" panose="02010600030101010101" pitchFamily="2" charset="-122"/>
              </a:rPr>
              <a:t>Zone</a:t>
            </a: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Size</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4"/>
          <p:cNvSpPr txBox="1"/>
          <p:nvPr/>
        </p:nvSpPr>
        <p:spPr>
          <a:xfrm>
            <a:off x="339725" y="2897505"/>
            <a:ext cx="4697730" cy="1198880"/>
          </a:xfrm>
          <a:prstGeom prst="rect">
            <a:avLst/>
          </a:prstGeom>
          <a:noFill/>
        </p:spPr>
        <p:txBody>
          <a:bodyPr wrap="square" rtlCol="0">
            <a:spAutoFit/>
          </a:bodyPr>
          <a:p>
            <a:pPr marL="342900" indent="-342900" algn="l">
              <a:lnSpc>
                <a:spcPct val="150000"/>
              </a:lnSpc>
              <a:buChar char="•"/>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mn-ea"/>
              </a:rPr>
              <a:t>AI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降噪未考虑：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时域Noise跳动以及AI算法本身对方案判断的影响</a:t>
            </a:r>
            <a:endParaRPr lang="zh-CN" altLang="en-US" sz="1600" dirty="0">
              <a:solidFill>
                <a:srgbClr val="FF0000"/>
              </a:solidFill>
              <a:sym typeface="+mn-ea"/>
            </a:endParaRPr>
          </a:p>
          <a:p>
            <a:pPr marL="342900" indent="-342900" algn="l">
              <a:lnSpc>
                <a:spcPct val="150000"/>
              </a:lnSpc>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rPr>
              <a:t>所以此结果可能存在较乐观风险</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grpSp>
        <p:nvGrpSpPr>
          <p:cNvPr id="6" name="组合 5"/>
          <p:cNvGrpSpPr/>
          <p:nvPr userDrawn="1"/>
        </p:nvGrpSpPr>
        <p:grpSpPr>
          <a:xfrm>
            <a:off x="461347" y="1346146"/>
            <a:ext cx="641985" cy="329565"/>
            <a:chOff x="2716" y="2979"/>
            <a:chExt cx="1011" cy="519"/>
          </a:xfrm>
          <a:solidFill>
            <a:schemeClr val="bg1">
              <a:lumMod val="65000"/>
            </a:schemeClr>
          </a:solidFill>
        </p:grpSpPr>
        <p:sp>
          <p:nvSpPr>
            <p:cNvPr id="13" name="等腰三角形 12"/>
            <p:cNvSpPr/>
            <p:nvPr userDrawn="1"/>
          </p:nvSpPr>
          <p:spPr>
            <a:xfrm rot="5400000">
              <a:off x="2693" y="3009"/>
              <a:ext cx="512" cy="466"/>
            </a:xfrm>
            <a:prstGeom prst="triangle">
              <a:avLst>
                <a:gd name="adj" fmla="val 50057"/>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sp>
          <p:nvSpPr>
            <p:cNvPr id="14" name="矩形 13"/>
            <p:cNvSpPr/>
            <p:nvPr userDrawn="1"/>
          </p:nvSpPr>
          <p:spPr>
            <a:xfrm>
              <a:off x="3011" y="2979"/>
              <a:ext cx="716" cy="517"/>
            </a:xfrm>
            <a:prstGeom prst="rect">
              <a:avLst/>
            </a:prstGeom>
            <a:grpFill/>
            <a:ln w="12700" cap="flat" cmpd="sng" algn="ctr">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600">
                <a:solidFill>
                  <a:srgbClr val="000000"/>
                </a:solidFill>
              </a:endParaRPr>
            </a:p>
          </p:txBody>
        </p:sp>
      </p:grpSp>
      <p:sp>
        <p:nvSpPr>
          <p:cNvPr id="15" name="文本框 14"/>
          <p:cNvSpPr txBox="1"/>
          <p:nvPr userDrawn="1"/>
        </p:nvSpPr>
        <p:spPr>
          <a:xfrm>
            <a:off x="1519555" y="1252855"/>
            <a:ext cx="961390" cy="56705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p>
            <a:pPr algn="ctr"/>
            <a:r>
              <a:rPr lang="en-US" altLang="zh-CN" sz="1600" dirty="0"/>
              <a:t>raw </a:t>
            </a:r>
            <a:r>
              <a:rPr lang="zh-CN" altLang="en-US" sz="1600" dirty="0"/>
              <a:t>域</a:t>
            </a:r>
            <a:r>
              <a:rPr lang="en-US" altLang="zh-CN" sz="1600" dirty="0"/>
              <a:t>grouping</a:t>
            </a:r>
            <a:endParaRPr lang="zh-CN" altLang="en-US" sz="1600" dirty="0"/>
          </a:p>
        </p:txBody>
      </p:sp>
      <p:sp>
        <p:nvSpPr>
          <p:cNvPr id="18" name="文本框 17"/>
          <p:cNvSpPr txBox="1"/>
          <p:nvPr userDrawn="1"/>
        </p:nvSpPr>
        <p:spPr>
          <a:xfrm>
            <a:off x="2898775" y="1249045"/>
            <a:ext cx="643255" cy="568325"/>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olidFill>
                  <a:schemeClr val="bg1">
                    <a:lumMod val="75000"/>
                  </a:schemeClr>
                </a:solidFill>
                <a:sym typeface="+mn-ea"/>
              </a:rPr>
              <a:t>AI</a:t>
            </a:r>
            <a:endParaRPr lang="en-US" altLang="zh-CN" sz="1600" dirty="0">
              <a:solidFill>
                <a:schemeClr val="bg1">
                  <a:lumMod val="75000"/>
                </a:schemeClr>
              </a:solidFill>
              <a:sym typeface="+mn-ea"/>
            </a:endParaRPr>
          </a:p>
          <a:p>
            <a:pPr lvl="0" algn="ctr">
              <a:buClrTx/>
              <a:buSzTx/>
              <a:buFontTx/>
            </a:pPr>
            <a:r>
              <a:rPr lang="en-US" altLang="zh-CN" sz="1600" dirty="0">
                <a:solidFill>
                  <a:schemeClr val="bg1">
                    <a:lumMod val="75000"/>
                  </a:schemeClr>
                </a:solidFill>
                <a:sym typeface="+mn-ea"/>
              </a:rPr>
              <a:t> </a:t>
            </a:r>
            <a:r>
              <a:rPr lang="en-US" altLang="zh-CN" sz="1600" dirty="0">
                <a:solidFill>
                  <a:schemeClr val="bg1">
                    <a:lumMod val="75000"/>
                  </a:schemeClr>
                </a:solidFill>
                <a:sym typeface="+mn-ea"/>
              </a:rPr>
              <a:t>降噪</a:t>
            </a:r>
            <a:endParaRPr lang="en-US" altLang="zh-CN" sz="1600" dirty="0">
              <a:solidFill>
                <a:schemeClr val="bg1">
                  <a:lumMod val="75000"/>
                </a:schemeClr>
              </a:solidFill>
              <a:sym typeface="+mn-ea"/>
            </a:endParaRPr>
          </a:p>
        </p:txBody>
      </p:sp>
      <p:sp>
        <p:nvSpPr>
          <p:cNvPr id="21" name="文本框 20"/>
          <p:cNvSpPr txBox="1"/>
          <p:nvPr userDrawn="1"/>
        </p:nvSpPr>
        <p:spPr>
          <a:xfrm>
            <a:off x="5704840" y="1256030"/>
            <a:ext cx="890905" cy="55499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p>
            <a:r>
              <a:rPr lang="en-US" altLang="zh-CN" sz="1600" dirty="0"/>
              <a:t>ISP pipe</a:t>
            </a:r>
            <a:endParaRPr lang="zh-CN" altLang="en-US" sz="1600" dirty="0"/>
          </a:p>
        </p:txBody>
      </p:sp>
      <p:sp>
        <p:nvSpPr>
          <p:cNvPr id="22" name="文本框 21"/>
          <p:cNvSpPr txBox="1"/>
          <p:nvPr userDrawn="1"/>
        </p:nvSpPr>
        <p:spPr>
          <a:xfrm>
            <a:off x="7228840" y="1252855"/>
            <a:ext cx="881380" cy="55626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olidFill>
                  <a:schemeClr val="bg1">
                    <a:lumMod val="75000"/>
                  </a:schemeClr>
                </a:solidFill>
                <a:sym typeface="+mn-ea"/>
              </a:rPr>
              <a:t>YUV</a:t>
            </a:r>
            <a:r>
              <a:rPr lang="en-US" altLang="zh-CN" sz="1600" dirty="0">
                <a:solidFill>
                  <a:schemeClr val="bg1">
                    <a:lumMod val="75000"/>
                  </a:schemeClr>
                </a:solidFill>
                <a:sym typeface="+mn-ea"/>
              </a:rPr>
              <a:t>域</a:t>
            </a:r>
            <a:endParaRPr lang="en-US" altLang="zh-CN" sz="1600" dirty="0">
              <a:solidFill>
                <a:schemeClr val="bg1">
                  <a:lumMod val="75000"/>
                </a:schemeClr>
              </a:solidFill>
              <a:sym typeface="+mn-ea"/>
            </a:endParaRPr>
          </a:p>
          <a:p>
            <a:pPr lvl="0" algn="ctr">
              <a:buClrTx/>
              <a:buSzTx/>
              <a:buFontTx/>
            </a:pPr>
            <a:r>
              <a:rPr lang="en-US" altLang="zh-CN" sz="1600" dirty="0">
                <a:solidFill>
                  <a:schemeClr val="bg1">
                    <a:lumMod val="75000"/>
                  </a:schemeClr>
                </a:solidFill>
                <a:sym typeface="+mn-ea"/>
              </a:rPr>
              <a:t>压缩</a:t>
            </a:r>
            <a:endParaRPr lang="en-US" altLang="zh-CN" sz="1600" dirty="0">
              <a:solidFill>
                <a:schemeClr val="bg1">
                  <a:lumMod val="75000"/>
                </a:schemeClr>
              </a:solidFill>
              <a:sym typeface="+mn-ea"/>
            </a:endParaRPr>
          </a:p>
        </p:txBody>
      </p:sp>
      <p:sp>
        <p:nvSpPr>
          <p:cNvPr id="29" name="文本框 28"/>
          <p:cNvSpPr txBox="1"/>
          <p:nvPr userDrawn="1"/>
        </p:nvSpPr>
        <p:spPr>
          <a:xfrm>
            <a:off x="8698865" y="1251585"/>
            <a:ext cx="1966595" cy="568960"/>
          </a:xfrm>
          <a:prstGeom prst="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600" dirty="0">
                <a:solidFill>
                  <a:schemeClr val="bg1">
                    <a:lumMod val="75000"/>
                  </a:schemeClr>
                </a:solidFill>
                <a:sym typeface="+mn-ea"/>
              </a:rPr>
              <a:t>Display pipe grouping/ungrouping</a:t>
            </a:r>
            <a:endParaRPr lang="en-US" altLang="zh-CN" sz="1600" dirty="0">
              <a:solidFill>
                <a:schemeClr val="bg1">
                  <a:lumMod val="75000"/>
                </a:schemeClr>
              </a:solidFill>
              <a:sym typeface="+mn-ea"/>
            </a:endParaRPr>
          </a:p>
        </p:txBody>
      </p:sp>
      <p:cxnSp>
        <p:nvCxnSpPr>
          <p:cNvPr id="30" name="直接连接符 29"/>
          <p:cNvCxnSpPr>
            <a:stCxn id="15" idx="3"/>
            <a:endCxn id="18" idx="1"/>
          </p:cNvCxnSpPr>
          <p:nvPr userDrawn="1"/>
        </p:nvCxnSpPr>
        <p:spPr>
          <a:xfrm flipV="1">
            <a:off x="2480711" y="1533484"/>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pic>
        <p:nvPicPr>
          <p:cNvPr id="31" name="Picture 2" descr="查看源图像"/>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20120" y="1252855"/>
            <a:ext cx="746760" cy="56769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p:cNvCxnSpPr>
            <a:endCxn id="15" idx="1"/>
          </p:cNvCxnSpPr>
          <p:nvPr/>
        </p:nvCxnSpPr>
        <p:spPr>
          <a:xfrm>
            <a:off x="1105872" y="1535694"/>
            <a:ext cx="413385" cy="127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sp>
        <p:nvSpPr>
          <p:cNvPr id="33" name="文本框 6"/>
          <p:cNvSpPr txBox="1"/>
          <p:nvPr userDrawn="1"/>
        </p:nvSpPr>
        <p:spPr>
          <a:xfrm>
            <a:off x="3959860" y="1252220"/>
            <a:ext cx="1181100" cy="556260"/>
          </a:xfrm>
          <a:prstGeom prst="rect">
            <a:avLst/>
          </a:prstGeom>
        </p:spPr>
        <p:style>
          <a:lnRef idx="2">
            <a:schemeClr val="dk1"/>
          </a:lnRef>
          <a:fillRef idx="1">
            <a:schemeClr val="lt1"/>
          </a:fillRef>
          <a:effectRef idx="0">
            <a:schemeClr val="dk1"/>
          </a:effectRef>
          <a:fontRef idx="minor">
            <a:schemeClr val="dk1"/>
          </a:fontRef>
        </p:style>
        <p:txBody>
          <a:bodyPr wrap="square" rtlCol="0" anchor="ctr" anchorCtr="0">
            <a:noAutofit/>
          </a:bodyPr>
          <a:p>
            <a:pPr algn="ctr"/>
            <a:r>
              <a:rPr lang="en-US" altLang="zh-CN" sz="1600" dirty="0"/>
              <a:t>Ungrouping</a:t>
            </a:r>
            <a:endParaRPr lang="zh-CN" altLang="en-US" sz="1600" dirty="0"/>
          </a:p>
        </p:txBody>
      </p:sp>
      <p:sp>
        <p:nvSpPr>
          <p:cNvPr id="34" name="文本框 33"/>
          <p:cNvSpPr txBox="1"/>
          <p:nvPr/>
        </p:nvSpPr>
        <p:spPr>
          <a:xfrm>
            <a:off x="1572260" y="1966595"/>
            <a:ext cx="846455" cy="26416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2</a:t>
            </a:r>
            <a:endParaRPr lang="zh-CN" altLang="en-US" sz="1200" i="1">
              <a:solidFill>
                <a:srgbClr val="4472C4"/>
              </a:solidFill>
            </a:endParaRPr>
          </a:p>
        </p:txBody>
      </p:sp>
      <p:sp>
        <p:nvSpPr>
          <p:cNvPr id="35" name="文本框 34"/>
          <p:cNvSpPr txBox="1"/>
          <p:nvPr/>
        </p:nvSpPr>
        <p:spPr>
          <a:xfrm>
            <a:off x="4072890" y="1978025"/>
            <a:ext cx="844550" cy="252730"/>
          </a:xfrm>
          <a:prstGeom prst="rect">
            <a:avLst/>
          </a:prstGeom>
          <a:noFill/>
        </p:spPr>
        <p:txBody>
          <a:bodyPr wrap="square" rtlCol="0" anchor="t">
            <a:noAutofit/>
          </a:bodyPr>
          <a:p>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Lanczos 3</a:t>
            </a:r>
            <a:endParaRPr lang="zh-CN" altLang="en-US" sz="1200" i="1">
              <a:solidFill>
                <a:srgbClr val="4472C4"/>
              </a:solidFill>
            </a:endParaRPr>
          </a:p>
        </p:txBody>
      </p:sp>
      <p:cxnSp>
        <p:nvCxnSpPr>
          <p:cNvPr id="36" name="直接连接符 35"/>
          <p:cNvCxnSpPr>
            <a:stCxn id="18" idx="3"/>
            <a:endCxn id="33" idx="1"/>
          </p:cNvCxnSpPr>
          <p:nvPr userDrawn="1"/>
        </p:nvCxnSpPr>
        <p:spPr>
          <a:xfrm flipV="1">
            <a:off x="3541796" y="1530309"/>
            <a:ext cx="41783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7" name="直接连接符 36"/>
          <p:cNvCxnSpPr>
            <a:stCxn id="33" idx="3"/>
            <a:endCxn id="21" idx="1"/>
          </p:cNvCxnSpPr>
          <p:nvPr userDrawn="1"/>
        </p:nvCxnSpPr>
        <p:spPr>
          <a:xfrm>
            <a:off x="5140726" y="1530309"/>
            <a:ext cx="563880" cy="317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2" name="直接连接符 1"/>
          <p:cNvCxnSpPr>
            <a:stCxn id="21" idx="3"/>
            <a:endCxn id="22" idx="1"/>
          </p:cNvCxnSpPr>
          <p:nvPr userDrawn="1"/>
        </p:nvCxnSpPr>
        <p:spPr>
          <a:xfrm flipV="1">
            <a:off x="6595511" y="1530944"/>
            <a:ext cx="633095" cy="254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39" name="直接连接符 38"/>
          <p:cNvCxnSpPr>
            <a:stCxn id="22" idx="3"/>
            <a:endCxn id="29" idx="1"/>
          </p:cNvCxnSpPr>
          <p:nvPr userDrawn="1"/>
        </p:nvCxnSpPr>
        <p:spPr>
          <a:xfrm>
            <a:off x="8109986" y="1530944"/>
            <a:ext cx="588645" cy="5080"/>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41" name="直接连接符 40"/>
          <p:cNvCxnSpPr>
            <a:stCxn id="29" idx="3"/>
            <a:endCxn id="31" idx="1"/>
          </p:cNvCxnSpPr>
          <p:nvPr userDrawn="1"/>
        </p:nvCxnSpPr>
        <p:spPr>
          <a:xfrm>
            <a:off x="10665226" y="1536024"/>
            <a:ext cx="454660" cy="635"/>
          </a:xfrm>
          <a:prstGeom prst="line">
            <a:avLst/>
          </a:prstGeom>
          <a:ln>
            <a:tailEnd type="triangle" w="med" len="med"/>
          </a:ln>
        </p:spPr>
        <p:style>
          <a:lnRef idx="1">
            <a:schemeClr val="dk1"/>
          </a:lnRef>
          <a:fillRef idx="0">
            <a:schemeClr val="dk1"/>
          </a:fillRef>
          <a:effectRef idx="0">
            <a:schemeClr val="dk1"/>
          </a:effectRef>
          <a:fontRef idx="minor">
            <a:schemeClr val="tx1"/>
          </a:fontRef>
        </p:style>
      </p:cxnSp>
      <p:sp>
        <p:nvSpPr>
          <p:cNvPr id="43" name="文本框 42"/>
          <p:cNvSpPr txBox="1"/>
          <p:nvPr userDrawn="1"/>
        </p:nvSpPr>
        <p:spPr>
          <a:xfrm>
            <a:off x="5836285" y="1985645"/>
            <a:ext cx="518795" cy="215900"/>
          </a:xfrm>
          <a:prstGeom prst="rect">
            <a:avLst/>
          </a:prstGeom>
          <a:noFill/>
        </p:spPr>
        <p:txBody>
          <a:bodyPr wrap="square" rtlCol="0" anchor="t">
            <a:noAutofit/>
          </a:bodyPr>
          <a:p>
            <a:pPr lvl="0" algn="l">
              <a:buClrTx/>
              <a:buSzTx/>
              <a:buFontTx/>
            </a:pPr>
            <a:r>
              <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rPr>
              <a:t>ASR</a:t>
            </a:r>
            <a:endParaRPr lang="en-US" altLang="zh-CN" sz="1200" i="1" dirty="0">
              <a:solidFill>
                <a:srgbClr val="4472C4"/>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graphicFrame>
        <p:nvGraphicFramePr>
          <p:cNvPr id="48" name="表格 47"/>
          <p:cNvGraphicFramePr/>
          <p:nvPr>
            <p:custDataLst>
              <p:tags r:id="rId2"/>
            </p:custDataLst>
          </p:nvPr>
        </p:nvGraphicFramePr>
        <p:xfrm>
          <a:off x="461645" y="4465955"/>
          <a:ext cx="6621780" cy="1737360"/>
        </p:xfrm>
        <a:graphic>
          <a:graphicData uri="http://schemas.openxmlformats.org/drawingml/2006/table">
            <a:tbl>
              <a:tblPr firstRow="1" bandRow="1">
                <a:tableStyleId>{5940675A-B579-460E-94D1-54222C63F5DA}</a:tableStyleId>
              </a:tblPr>
              <a:tblGrid>
                <a:gridCol w="2207260"/>
                <a:gridCol w="2207260"/>
                <a:gridCol w="2207260"/>
              </a:tblGrid>
              <a:tr h="335280">
                <a:tc>
                  <a:txBody>
                    <a:bodyPr/>
                    <a:p>
                      <a:pPr algn="ctr">
                        <a:buNone/>
                      </a:pPr>
                      <a:r>
                        <a:rPr lang="en-US" altLang="zh-CN" sz="1600"/>
                        <a:t>FOS </a:t>
                      </a:r>
                      <a:r>
                        <a:rPr lang="zh-CN" altLang="en-US" sz="1600"/>
                        <a:t>风险项</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c>
                  <a:txBody>
                    <a:bodyPr/>
                    <a:p>
                      <a:pPr algn="ctr">
                        <a:buNone/>
                      </a:pPr>
                      <a:r>
                        <a:rPr lang="zh-CN" altLang="en-US" sz="1600" dirty="0"/>
                        <a:t>观察结果（</a:t>
                      </a:r>
                      <a:r>
                        <a:rPr lang="en-US" altLang="zh-CN" sz="1600" dirty="0"/>
                        <a:t>group of 5</a:t>
                      </a:r>
                      <a:r>
                        <a:rPr lang="zh-CN" altLang="en-US" sz="1600" dirty="0"/>
                        <a:t>）</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c>
                  <a:txBody>
                    <a:bodyPr/>
                    <a:p>
                      <a:pPr algn="ctr">
                        <a:buNone/>
                      </a:pPr>
                      <a:r>
                        <a:rPr lang="zh-CN" altLang="en-US" sz="1600"/>
                        <a:t>影响因素</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r>
              <a:tr h="579120">
                <a:tc>
                  <a:txBody>
                    <a:bodyPr/>
                    <a:p>
                      <a:pPr algn="ctr">
                        <a:buNone/>
                      </a:pPr>
                      <a:r>
                        <a:rPr lang="en-US" altLang="zh-CN" sz="1600" dirty="0"/>
                        <a:t>Periphery</a:t>
                      </a:r>
                      <a:r>
                        <a:rPr lang="zh-CN" altLang="en-US" sz="1600" dirty="0"/>
                        <a:t>图像颗粒化</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zh-CN" altLang="en-US" sz="1600" dirty="0"/>
                        <a:t>部分被试感到</a:t>
                      </a:r>
                      <a:r>
                        <a:rPr lang="zh-CN" altLang="en-US" sz="1600" dirty="0">
                          <a:sym typeface="+mn-ea"/>
                        </a:rPr>
                        <a:t>边缘</a:t>
                      </a:r>
                      <a:r>
                        <a:rPr lang="zh-CN" altLang="en-US" sz="1600" dirty="0"/>
                        <a:t>轻微模糊</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zh-CN" altLang="en-US" sz="1600" dirty="0"/>
                        <a:t>下采样倍率</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822960">
                <a:tc>
                  <a:txBody>
                    <a:bodyPr/>
                    <a:p>
                      <a:pPr algn="ctr">
                        <a:buNone/>
                      </a:pPr>
                      <a:r>
                        <a:rPr lang="en-US" altLang="zh-CN" sz="1600" dirty="0"/>
                        <a:t>zone</a:t>
                      </a:r>
                      <a:r>
                        <a:rPr lang="zh-CN" altLang="en-US" sz="1600" dirty="0"/>
                        <a:t>边界</a:t>
                      </a:r>
                      <a:r>
                        <a:rPr lang="en-US" altLang="zh-CN" sz="1600" dirty="0"/>
                        <a:t>Flicker</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zh-CN" altLang="en-US" sz="1600" dirty="0"/>
                        <a:t>无</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zh-CN" altLang="en-US" sz="1600" dirty="0"/>
                        <a:t>下采样产生，</a:t>
                      </a:r>
                      <a:endParaRPr lang="zh-CN" altLang="en-US" sz="1600" dirty="0"/>
                    </a:p>
                    <a:p>
                      <a:pPr algn="ctr">
                        <a:buNone/>
                      </a:pPr>
                      <a:r>
                        <a:rPr lang="zh-CN" altLang="en-US" sz="1600" dirty="0"/>
                        <a:t>会被</a:t>
                      </a:r>
                      <a:r>
                        <a:rPr lang="en-US" altLang="zh-CN" sz="1600" dirty="0"/>
                        <a:t>CC</a:t>
                      </a:r>
                      <a:r>
                        <a:rPr lang="zh-CN" altLang="en-US" sz="1600" dirty="0"/>
                        <a:t>、</a:t>
                      </a:r>
                      <a:r>
                        <a:rPr lang="en-US" altLang="zh-CN" sz="1600" dirty="0"/>
                        <a:t>GTM</a:t>
                      </a:r>
                      <a:r>
                        <a:rPr lang="zh-CN" altLang="en-US" sz="1600" dirty="0"/>
                        <a:t>放大，</a:t>
                      </a:r>
                      <a:endParaRPr lang="zh-CN" altLang="en-US" sz="1600" dirty="0"/>
                    </a:p>
                    <a:p>
                      <a:pPr algn="ctr">
                        <a:buNone/>
                      </a:pPr>
                      <a:r>
                        <a:rPr lang="zh-CN" altLang="en-US" sz="1600" dirty="0"/>
                        <a:t>会被</a:t>
                      </a:r>
                      <a:r>
                        <a:rPr lang="en-US" altLang="zh-CN" sz="1600" dirty="0"/>
                        <a:t>3D</a:t>
                      </a:r>
                      <a:r>
                        <a:rPr lang="zh-CN" altLang="en-US" sz="1600" dirty="0"/>
                        <a:t>降噪缓解。</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grpSp>
        <p:nvGrpSpPr>
          <p:cNvPr id="51" name="组合 50"/>
          <p:cNvGrpSpPr/>
          <p:nvPr/>
        </p:nvGrpSpPr>
        <p:grpSpPr>
          <a:xfrm>
            <a:off x="7388225" y="3847465"/>
            <a:ext cx="3596005" cy="2392680"/>
            <a:chOff x="191675" y="3048239"/>
            <a:chExt cx="4843237" cy="3637633"/>
          </a:xfrm>
        </p:grpSpPr>
        <p:grpSp>
          <p:nvGrpSpPr>
            <p:cNvPr id="52" name="组合 51"/>
            <p:cNvGrpSpPr/>
            <p:nvPr/>
          </p:nvGrpSpPr>
          <p:grpSpPr>
            <a:xfrm>
              <a:off x="191675" y="3048239"/>
              <a:ext cx="4843237" cy="3637633"/>
              <a:chOff x="191675" y="3048239"/>
              <a:chExt cx="4843237" cy="3637633"/>
            </a:xfrm>
          </p:grpSpPr>
          <p:pic>
            <p:nvPicPr>
              <p:cNvPr id="56" name="图片 55"/>
              <p:cNvPicPr>
                <a:picLocks noChangeAspect="1"/>
              </p:cNvPicPr>
              <p:nvPr/>
            </p:nvPicPr>
            <p:blipFill>
              <a:blip r:embed="rId3"/>
              <a:stretch>
                <a:fillRect/>
              </a:stretch>
            </p:blipFill>
            <p:spPr>
              <a:xfrm>
                <a:off x="191675" y="3048239"/>
                <a:ext cx="4843237" cy="3637633"/>
              </a:xfrm>
              <a:prstGeom prst="rect">
                <a:avLst/>
              </a:prstGeom>
            </p:spPr>
          </p:pic>
          <p:sp>
            <p:nvSpPr>
              <p:cNvPr id="60" name="矩形 59"/>
              <p:cNvSpPr/>
              <p:nvPr/>
            </p:nvSpPr>
            <p:spPr>
              <a:xfrm>
                <a:off x="1662673" y="3662003"/>
                <a:ext cx="1459632" cy="3262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矩形 60"/>
              <p:cNvSpPr/>
              <p:nvPr/>
            </p:nvSpPr>
            <p:spPr>
              <a:xfrm>
                <a:off x="3483120" y="4118842"/>
                <a:ext cx="131837" cy="14195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矩形 62"/>
              <p:cNvSpPr/>
              <p:nvPr/>
            </p:nvSpPr>
            <p:spPr>
              <a:xfrm>
                <a:off x="4875144" y="4032401"/>
                <a:ext cx="131837" cy="14195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4" name="矩形 63"/>
            <p:cNvSpPr/>
            <p:nvPr/>
          </p:nvSpPr>
          <p:spPr>
            <a:xfrm>
              <a:off x="2482121" y="5591789"/>
              <a:ext cx="1459632" cy="1615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5" name="文本框 64"/>
          <p:cNvSpPr txBox="1"/>
          <p:nvPr/>
        </p:nvSpPr>
        <p:spPr>
          <a:xfrm>
            <a:off x="7488555" y="2752725"/>
            <a:ext cx="3264535" cy="981075"/>
          </a:xfrm>
          <a:prstGeom prst="rect">
            <a:avLst/>
          </a:prstGeom>
          <a:noFill/>
        </p:spPr>
        <p:txBody>
          <a:bodyPr wrap="square" rtlCol="0" anchor="t">
            <a:noAutofit/>
          </a:bodyPr>
          <a:p>
            <a:pPr>
              <a:lnSpc>
                <a:spcPct val="150000"/>
              </a:lnSpc>
            </a:pPr>
            <a:r>
              <a:rPr lang="en-US" altLang="zh-CN" dirty="0">
                <a:latin typeface="Times New Roman" panose="02020603050405020304" pitchFamily="18" charset="0"/>
                <a:ea typeface="宋体" panose="02010600030101010101" pitchFamily="2" charset="-122"/>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Flicker</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明显区域： </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	zone边界，高频内容</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TextBox 4"/>
          <p:cNvSpPr txBox="1"/>
          <p:nvPr/>
        </p:nvSpPr>
        <p:spPr>
          <a:xfrm>
            <a:off x="339903" y="217616"/>
            <a:ext cx="2151380" cy="506730"/>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高照度环境</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demo</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661018" y="1110719"/>
          <a:ext cx="7331188" cy="4499657"/>
        </p:xfrm>
        <a:graphic>
          <a:graphicData uri="http://schemas.openxmlformats.org/drawingml/2006/table">
            <a:tbl>
              <a:tblPr firstRow="1" bandRow="1">
                <a:tableStyleId>{5940675A-B579-460E-94D1-54222C63F5DA}</a:tableStyleId>
              </a:tblPr>
              <a:tblGrid>
                <a:gridCol w="1431551"/>
                <a:gridCol w="1616251"/>
                <a:gridCol w="1523261"/>
                <a:gridCol w="1258869"/>
                <a:gridCol w="1501256"/>
              </a:tblGrid>
              <a:tr h="832485">
                <a:tc>
                  <a:txBody>
                    <a:bodyPr/>
                    <a:lstStyle/>
                    <a:p>
                      <a:pPr algn="ctr">
                        <a:buNone/>
                      </a:pPr>
                      <a:r>
                        <a:rPr lang="en-US" altLang="zh-CN" dirty="0"/>
                        <a:t>Demo</a:t>
                      </a:r>
                      <a:r>
                        <a:rPr lang="zh-CN" altLang="en-US" dirty="0"/>
                        <a:t>场景</a:t>
                      </a:r>
                      <a:endParaRPr lang="zh-CN" altLang="en-US"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c>
                  <a:txBody>
                    <a:bodyPr/>
                    <a:lstStyle/>
                    <a:p>
                      <a:pPr algn="ctr">
                        <a:buNone/>
                      </a:pPr>
                      <a:r>
                        <a:rPr lang="zh-CN" altLang="en-US" dirty="0"/>
                        <a:t>观察目的</a:t>
                      </a:r>
                      <a:endParaRPr lang="zh-CN" altLang="en-US"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c>
                  <a:txBody>
                    <a:bodyPr/>
                    <a:lstStyle/>
                    <a:p>
                      <a:pPr algn="ctr">
                        <a:buNone/>
                      </a:pPr>
                      <a:r>
                        <a:rPr lang="zh-CN" altLang="en-US" dirty="0"/>
                        <a:t>描述</a:t>
                      </a:r>
                      <a:endParaRPr lang="zh-CN" altLang="en-US"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c>
                  <a:txBody>
                    <a:bodyPr/>
                    <a:lstStyle/>
                    <a:p>
                      <a:pPr algn="ctr">
                        <a:buNone/>
                      </a:pPr>
                      <a:r>
                        <a:rPr lang="zh-CN" altLang="en-US" dirty="0"/>
                        <a:t>形成原因</a:t>
                      </a:r>
                      <a:endParaRPr lang="zh-CN" altLang="en-US"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c>
                  <a:txBody>
                    <a:bodyPr/>
                    <a:lstStyle/>
                    <a:p>
                      <a:pPr algn="ctr">
                        <a:buNone/>
                      </a:pPr>
                      <a:r>
                        <a:rPr lang="en-US" altLang="zh-CN" dirty="0"/>
                        <a:t>Content</a:t>
                      </a:r>
                      <a:endParaRPr lang="zh-CN" altLang="en-US" dirty="0"/>
                    </a:p>
                  </a:txBody>
                  <a:tcPr anchor="ctr">
                    <a:lnL w="12700" cmpd="sng">
                      <a:solidFill>
                        <a:srgbClr val="000000">
                          <a:alpha val="100000"/>
                        </a:srgbClr>
                      </a:solidFill>
                      <a:prstDash val="solid"/>
                    </a:lnL>
                    <a:lnR w="12700" cap="flat" cmpd="sng" algn="ctr">
                      <a:solidFill>
                        <a:srgbClr val="000000"/>
                      </a:solidFill>
                      <a:prstDash val="solid"/>
                      <a:round/>
                      <a:headEnd type="none" w="med" len="med"/>
                      <a:tailEnd type="none" w="med" len="me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r>
              <a:tr h="1396651">
                <a:tc>
                  <a:txBody>
                    <a:bodyPr/>
                    <a:lstStyle/>
                    <a:p>
                      <a:pPr algn="ctr">
                        <a:buNone/>
                      </a:pPr>
                      <a:r>
                        <a:rPr lang="en-US" altLang="zh-CN" sz="1600" dirty="0"/>
                        <a:t>Static</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t>下采样在</a:t>
                      </a:r>
                      <a:r>
                        <a:rPr lang="en-US" altLang="zh-CN" sz="1600" dirty="0"/>
                        <a:t>25PPD</a:t>
                      </a:r>
                      <a:r>
                        <a:rPr lang="zh-CN" altLang="en-US" sz="1600" dirty="0"/>
                        <a:t>下是否可观察到</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a:t>下采样</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t>海报，色卡</a:t>
                      </a:r>
                      <a:endParaRPr lang="zh-CN" altLang="en-US" sz="1600" dirty="0"/>
                    </a:p>
                    <a:p>
                      <a:pPr algn="ctr">
                        <a:buNone/>
                      </a:pPr>
                      <a:endParaRPr lang="en-US" altLang="zh-CN" sz="1600" dirty="0"/>
                    </a:p>
                    <a:p>
                      <a:pPr algn="ctr">
                        <a:buNone/>
                      </a:pPr>
                      <a:r>
                        <a:rPr lang="zh-CN" altLang="en-US" sz="1600" dirty="0"/>
                        <a:t>灰卡、</a:t>
                      </a:r>
                      <a:r>
                        <a:rPr lang="zh-CN" altLang="en-US" sz="1600" dirty="0"/>
                        <a:t>灰墙</a:t>
                      </a:r>
                      <a:endParaRPr lang="zh-CN" altLang="en-US" sz="1600" dirty="0"/>
                    </a:p>
                  </a:txBody>
                  <a:tcPr anchor="ctr">
                    <a:lnL w="12700" cmpd="sng">
                      <a:solidFill>
                        <a:srgbClr val="000000">
                          <a:alpha val="100000"/>
                        </a:srgbClr>
                      </a:solidFill>
                      <a:prstDash val="solid"/>
                    </a:lnL>
                    <a:lnR w="12700" cap="flat" cmpd="sng" algn="ctr">
                      <a:solidFill>
                        <a:srgbClr val="000000"/>
                      </a:solidFill>
                      <a:prstDash val="solid"/>
                      <a:round/>
                      <a:headEnd type="none" w="med" len="med"/>
                      <a:tailEnd type="none" w="med" len="med"/>
                    </a:lnR>
                    <a:lnT w="12700" cmpd="sng">
                      <a:solidFill>
                        <a:srgbClr val="000000">
                          <a:alpha val="100000"/>
                        </a:srgbClr>
                      </a:solidFill>
                      <a:prstDash val="solid"/>
                    </a:lnT>
                    <a:lnB w="12700" cmpd="sng">
                      <a:solidFill>
                        <a:srgbClr val="000000">
                          <a:alpha val="100000"/>
                        </a:srgbClr>
                      </a:solidFill>
                      <a:prstDash val="solid"/>
                    </a:lnB>
                  </a:tcPr>
                </a:tc>
              </a:tr>
              <a:tr h="1315652">
                <a:tc>
                  <a:txBody>
                    <a:bodyPr/>
                    <a:lstStyle/>
                    <a:p>
                      <a:pPr algn="ctr">
                        <a:buNone/>
                      </a:pPr>
                      <a:r>
                        <a:rPr lang="en-US" altLang="zh-CN" sz="1600"/>
                        <a:t>Pursue</a:t>
                      </a:r>
                      <a:r>
                        <a:rPr lang="zh-CN" altLang="en-US" sz="1600"/>
                        <a:t>运动</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1600"/>
                        <a:t>Flicker</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1600" dirty="0"/>
                        <a:t>Dynamic Aliasing</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sym typeface="+mn-ea"/>
                        </a:rPr>
                        <a:t>海报，色卡</a:t>
                      </a:r>
                      <a:endParaRPr lang="zh-CN" altLang="en-US" sz="1600" dirty="0"/>
                    </a:p>
                    <a:p>
                      <a:pPr algn="ctr">
                        <a:buNone/>
                      </a:pPr>
                      <a:endParaRPr lang="en-US" altLang="zh-CN" sz="1600" dirty="0"/>
                    </a:p>
                    <a:p>
                      <a:pPr algn="ctr">
                        <a:buNone/>
                      </a:pPr>
                      <a:r>
                        <a:rPr lang="zh-CN" altLang="en-US" sz="1600" dirty="0">
                          <a:sym typeface="+mn-ea"/>
                        </a:rPr>
                        <a:t>灰卡、灰墙</a:t>
                      </a:r>
                      <a:endParaRPr lang="zh-CN" altLang="en-US" sz="1600" dirty="0"/>
                    </a:p>
                  </a:txBody>
                  <a:tcPr anchor="ctr">
                    <a:lnL w="12700" cmpd="sng">
                      <a:solidFill>
                        <a:srgbClr val="000000">
                          <a:alpha val="100000"/>
                        </a:srgbClr>
                      </a:solidFill>
                      <a:prstDash val="solid"/>
                    </a:lnL>
                    <a:lnR w="12700" cap="flat" cmpd="sng" algn="ctr">
                      <a:solidFill>
                        <a:srgbClr val="000000"/>
                      </a:solidFill>
                      <a:prstDash val="solid"/>
                      <a:round/>
                      <a:headEnd type="none" w="med" len="med"/>
                      <a:tailEnd type="none" w="med" len="med"/>
                    </a:lnR>
                    <a:lnT w="12700" cmpd="sng">
                      <a:solidFill>
                        <a:srgbClr val="000000">
                          <a:alpha val="100000"/>
                        </a:srgbClr>
                      </a:solidFill>
                      <a:prstDash val="solid"/>
                    </a:lnT>
                    <a:lnB w="12700" cmpd="sng">
                      <a:solidFill>
                        <a:srgbClr val="000000">
                          <a:alpha val="100000"/>
                        </a:srgbClr>
                      </a:solidFill>
                      <a:prstDash val="solid"/>
                    </a:lnB>
                  </a:tcPr>
                </a:tc>
              </a:tr>
              <a:tr h="954771">
                <a:tc>
                  <a:txBody>
                    <a:bodyPr/>
                    <a:lstStyle/>
                    <a:p>
                      <a:pPr algn="ctr">
                        <a:buNone/>
                      </a:pPr>
                      <a:r>
                        <a:rPr lang="en-US" altLang="zh-CN" sz="1600">
                          <a:sym typeface="+mn-ea"/>
                        </a:rPr>
                        <a:t>Saccade</a:t>
                      </a:r>
                      <a:r>
                        <a:rPr lang="zh-CN" altLang="en-US" sz="1600">
                          <a:sym typeface="+mn-ea"/>
                        </a:rPr>
                        <a:t>运动</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zh-CN" altLang="en-US" sz="1600" dirty="0"/>
                        <a:t>动态算法缺陷</a:t>
                      </a: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sz="16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1600"/>
                        <a:t>3D</a:t>
                      </a:r>
                      <a:r>
                        <a:rPr lang="zh-CN" altLang="en-US" sz="1600"/>
                        <a:t>降噪</a:t>
                      </a:r>
                      <a:endParaRPr lang="zh-CN" altLang="en-US" sz="16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海报，色卡</a:t>
                      </a:r>
                      <a:endParaRPr lang="en-US" altLang="zh-CN" sz="1600" dirty="0"/>
                    </a:p>
                  </a:txBody>
                  <a:tcPr anchor="ctr">
                    <a:lnL w="12700" cmpd="sng">
                      <a:solidFill>
                        <a:srgbClr val="000000">
                          <a:alpha val="100000"/>
                        </a:srgbClr>
                      </a:solidFill>
                      <a:prstDash val="solid"/>
                    </a:lnL>
                    <a:lnR w="12700" cap="flat" cmpd="sng" algn="ctr">
                      <a:solidFill>
                        <a:srgbClr val="000000"/>
                      </a:solidFill>
                      <a:prstDash val="solid"/>
                      <a:round/>
                      <a:headEnd type="none" w="med" len="med"/>
                      <a:tailEnd type="none" w="med" len="me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grpSp>
        <p:nvGrpSpPr>
          <p:cNvPr id="7" name="组合 6"/>
          <p:cNvGrpSpPr/>
          <p:nvPr userDrawn="1"/>
        </p:nvGrpSpPr>
        <p:grpSpPr>
          <a:xfrm>
            <a:off x="3849981" y="2198924"/>
            <a:ext cx="1184910" cy="678180"/>
            <a:chOff x="9389" y="6305"/>
            <a:chExt cx="1866" cy="1068"/>
          </a:xfrm>
        </p:grpSpPr>
        <p:sp>
          <p:nvSpPr>
            <p:cNvPr id="3" name="矩形 2"/>
            <p:cNvSpPr/>
            <p:nvPr/>
          </p:nvSpPr>
          <p:spPr>
            <a:xfrm>
              <a:off x="9389" y="6305"/>
              <a:ext cx="1866" cy="1068"/>
            </a:xfrm>
            <a:prstGeom prst="rect">
              <a:avLst/>
            </a:prstGeom>
            <a:solidFill>
              <a:srgbClr val="D9D9D9">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userDrawn="1"/>
          </p:nvSpPr>
          <p:spPr>
            <a:xfrm>
              <a:off x="10141" y="6666"/>
              <a:ext cx="587" cy="587"/>
            </a:xfrm>
            <a:prstGeom prst="rect">
              <a:avLst/>
            </a:prstGeom>
          </p:spPr>
          <p:txBody>
            <a:bodyPr wrap="square" rtlCol="0">
              <a:noAutofit/>
            </a:bodyPr>
            <a:lstStyle/>
            <a:p>
              <a:r>
                <a:rPr lang="en-US" altLang="zh-CN" sz="1000" b="1">
                  <a:solidFill>
                    <a:srgbClr val="C00000"/>
                  </a:solidFill>
                </a:rPr>
                <a:t>x</a:t>
              </a:r>
              <a:endParaRPr lang="zh-CN" altLang="en-US" sz="1000" b="1">
                <a:solidFill>
                  <a:srgbClr val="C00000"/>
                </a:solidFill>
              </a:endParaRPr>
            </a:p>
          </p:txBody>
        </p:sp>
      </p:grpSp>
      <p:grpSp>
        <p:nvGrpSpPr>
          <p:cNvPr id="18" name="组合 17"/>
          <p:cNvGrpSpPr/>
          <p:nvPr userDrawn="1"/>
        </p:nvGrpSpPr>
        <p:grpSpPr>
          <a:xfrm>
            <a:off x="3849981" y="3638000"/>
            <a:ext cx="1184910" cy="678180"/>
            <a:chOff x="8035" y="6876"/>
            <a:chExt cx="1866" cy="1068"/>
          </a:xfrm>
        </p:grpSpPr>
        <p:grpSp>
          <p:nvGrpSpPr>
            <p:cNvPr id="8" name="组合 7"/>
            <p:cNvGrpSpPr/>
            <p:nvPr userDrawn="1"/>
          </p:nvGrpSpPr>
          <p:grpSpPr>
            <a:xfrm>
              <a:off x="8035" y="6876"/>
              <a:ext cx="1866" cy="1068"/>
              <a:chOff x="9389" y="6305"/>
              <a:chExt cx="1866" cy="1068"/>
            </a:xfrm>
          </p:grpSpPr>
          <p:sp>
            <p:nvSpPr>
              <p:cNvPr id="10" name="矩形 9"/>
              <p:cNvSpPr/>
              <p:nvPr/>
            </p:nvSpPr>
            <p:spPr>
              <a:xfrm>
                <a:off x="9389" y="6305"/>
                <a:ext cx="1866" cy="1068"/>
              </a:xfrm>
              <a:prstGeom prst="rect">
                <a:avLst/>
              </a:prstGeom>
              <a:solidFill>
                <a:srgbClr val="D9D9D9">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userDrawn="1"/>
            </p:nvSpPr>
            <p:spPr>
              <a:xfrm>
                <a:off x="9539" y="6621"/>
                <a:ext cx="587" cy="587"/>
              </a:xfrm>
              <a:prstGeom prst="rect">
                <a:avLst/>
              </a:prstGeom>
            </p:spPr>
            <p:txBody>
              <a:bodyPr wrap="square" rtlCol="0">
                <a:noAutofit/>
              </a:bodyPr>
              <a:lstStyle/>
              <a:p>
                <a:r>
                  <a:rPr lang="en-US" altLang="zh-CN" sz="1000" b="1">
                    <a:solidFill>
                      <a:srgbClr val="FFADAD"/>
                    </a:solidFill>
                  </a:rPr>
                  <a:t>x</a:t>
                </a:r>
                <a:endParaRPr lang="zh-CN" altLang="en-US" sz="1000" b="1">
                  <a:solidFill>
                    <a:srgbClr val="FFADAD"/>
                  </a:solidFill>
                </a:endParaRPr>
              </a:p>
            </p:txBody>
          </p:sp>
        </p:grpSp>
        <p:sp>
          <p:nvSpPr>
            <p:cNvPr id="12" name="文本框 11"/>
            <p:cNvSpPr txBox="1"/>
            <p:nvPr userDrawn="1"/>
          </p:nvSpPr>
          <p:spPr>
            <a:xfrm>
              <a:off x="9310" y="7202"/>
              <a:ext cx="587" cy="587"/>
            </a:xfrm>
            <a:prstGeom prst="rect">
              <a:avLst/>
            </a:prstGeom>
          </p:spPr>
          <p:txBody>
            <a:bodyPr wrap="square" rtlCol="0">
              <a:noAutofit/>
            </a:bodyPr>
            <a:lstStyle/>
            <a:p>
              <a:r>
                <a:rPr lang="en-US" altLang="zh-CN" sz="1000" b="1">
                  <a:solidFill>
                    <a:srgbClr val="C00000"/>
                  </a:solidFill>
                </a:rPr>
                <a:t>x</a:t>
              </a:r>
              <a:endParaRPr lang="zh-CN" altLang="en-US" sz="1000" b="1">
                <a:solidFill>
                  <a:srgbClr val="C00000"/>
                </a:solidFill>
              </a:endParaRPr>
            </a:p>
          </p:txBody>
        </p:sp>
        <p:cxnSp>
          <p:nvCxnSpPr>
            <p:cNvPr id="13" name="直接箭头连接符 12"/>
            <p:cNvCxnSpPr/>
            <p:nvPr userDrawn="1"/>
          </p:nvCxnSpPr>
          <p:spPr>
            <a:xfrm>
              <a:off x="8407" y="7381"/>
              <a:ext cx="1008" cy="0"/>
            </a:xfrm>
            <a:prstGeom prst="straightConnector1">
              <a:avLst/>
            </a:prstGeom>
            <a:ln w="12700" cap="flat" cmpd="sng" algn="ctr">
              <a:solidFill>
                <a:srgbClr val="FF0000">
                  <a:alpha val="100000"/>
                </a:srgb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8731" y="7196"/>
              <a:ext cx="587" cy="587"/>
            </a:xfrm>
            <a:prstGeom prst="rect">
              <a:avLst/>
            </a:prstGeom>
          </p:spPr>
          <p:txBody>
            <a:bodyPr wrap="square" rtlCol="0">
              <a:noAutofit/>
            </a:bodyPr>
            <a:lstStyle/>
            <a:p>
              <a:r>
                <a:rPr lang="en-US" altLang="zh-CN" sz="1000" b="1">
                  <a:solidFill>
                    <a:srgbClr val="FFADAD"/>
                  </a:solidFill>
                </a:rPr>
                <a:t>x</a:t>
              </a:r>
              <a:endParaRPr lang="zh-CN" altLang="en-US" sz="1000" b="1">
                <a:solidFill>
                  <a:srgbClr val="FFADAD"/>
                </a:solidFill>
              </a:endParaRPr>
            </a:p>
          </p:txBody>
        </p:sp>
        <p:sp>
          <p:nvSpPr>
            <p:cNvPr id="17" name="文本框 16"/>
            <p:cNvSpPr txBox="1"/>
            <p:nvPr userDrawn="1"/>
          </p:nvSpPr>
          <p:spPr>
            <a:xfrm>
              <a:off x="8441" y="6876"/>
              <a:ext cx="1053" cy="587"/>
            </a:xfrm>
            <a:prstGeom prst="rect">
              <a:avLst/>
            </a:prstGeom>
          </p:spPr>
          <p:txBody>
            <a:bodyPr wrap="square" rtlCol="0">
              <a:noAutofit/>
            </a:bodyPr>
            <a:lstStyle/>
            <a:p>
              <a:r>
                <a:rPr lang="en-US" altLang="zh-CN" sz="1000" b="1">
                  <a:solidFill>
                    <a:srgbClr val="FFADAD"/>
                  </a:solidFill>
                </a:rPr>
                <a:t>30deg/s</a:t>
              </a:r>
              <a:endParaRPr lang="zh-CN" altLang="en-US" sz="1000" b="1">
                <a:solidFill>
                  <a:srgbClr val="FFADAD"/>
                </a:solidFill>
              </a:endParaRPr>
            </a:p>
          </p:txBody>
        </p:sp>
      </p:grpSp>
      <p:grpSp>
        <p:nvGrpSpPr>
          <p:cNvPr id="29" name="组合 28"/>
          <p:cNvGrpSpPr/>
          <p:nvPr userDrawn="1"/>
        </p:nvGrpSpPr>
        <p:grpSpPr>
          <a:xfrm>
            <a:off x="3921418" y="4771641"/>
            <a:ext cx="1184910" cy="678180"/>
            <a:chOff x="8667" y="8024"/>
            <a:chExt cx="1866" cy="1068"/>
          </a:xfrm>
        </p:grpSpPr>
        <p:grpSp>
          <p:nvGrpSpPr>
            <p:cNvPr id="19" name="组合 18"/>
            <p:cNvGrpSpPr/>
            <p:nvPr userDrawn="1"/>
          </p:nvGrpSpPr>
          <p:grpSpPr>
            <a:xfrm>
              <a:off x="8667" y="8024"/>
              <a:ext cx="1866" cy="1068"/>
              <a:chOff x="8035" y="6876"/>
              <a:chExt cx="1866" cy="1068"/>
            </a:xfrm>
          </p:grpSpPr>
          <p:grpSp>
            <p:nvGrpSpPr>
              <p:cNvPr id="20" name="组合 19"/>
              <p:cNvGrpSpPr/>
              <p:nvPr userDrawn="1"/>
            </p:nvGrpSpPr>
            <p:grpSpPr>
              <a:xfrm>
                <a:off x="8035" y="6876"/>
                <a:ext cx="1866" cy="1068"/>
                <a:chOff x="9389" y="6305"/>
                <a:chExt cx="1866" cy="1068"/>
              </a:xfrm>
            </p:grpSpPr>
            <p:sp>
              <p:nvSpPr>
                <p:cNvPr id="21" name="矩形 20"/>
                <p:cNvSpPr/>
                <p:nvPr/>
              </p:nvSpPr>
              <p:spPr>
                <a:xfrm>
                  <a:off x="9389" y="6305"/>
                  <a:ext cx="1866" cy="1068"/>
                </a:xfrm>
                <a:prstGeom prst="rect">
                  <a:avLst/>
                </a:prstGeom>
                <a:solidFill>
                  <a:srgbClr val="D9D9D9">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p:cNvSpPr txBox="1"/>
                <p:nvPr userDrawn="1"/>
              </p:nvSpPr>
              <p:spPr>
                <a:xfrm>
                  <a:off x="9539" y="6621"/>
                  <a:ext cx="587" cy="587"/>
                </a:xfrm>
                <a:prstGeom prst="rect">
                  <a:avLst/>
                </a:prstGeom>
              </p:spPr>
              <p:txBody>
                <a:bodyPr wrap="square" rtlCol="0">
                  <a:noAutofit/>
                </a:bodyPr>
                <a:lstStyle/>
                <a:p>
                  <a:r>
                    <a:rPr lang="en-US" altLang="zh-CN" sz="1000" b="1">
                      <a:solidFill>
                        <a:srgbClr val="FFADAD"/>
                      </a:solidFill>
                    </a:rPr>
                    <a:t>x</a:t>
                  </a:r>
                  <a:endParaRPr lang="zh-CN" altLang="en-US" sz="1000" b="1">
                    <a:solidFill>
                      <a:srgbClr val="FFADAD"/>
                    </a:solidFill>
                  </a:endParaRPr>
                </a:p>
              </p:txBody>
            </p:sp>
          </p:grpSp>
          <p:sp>
            <p:nvSpPr>
              <p:cNvPr id="23" name="文本框 22"/>
              <p:cNvSpPr txBox="1"/>
              <p:nvPr userDrawn="1"/>
            </p:nvSpPr>
            <p:spPr>
              <a:xfrm>
                <a:off x="9310" y="7202"/>
                <a:ext cx="587" cy="587"/>
              </a:xfrm>
              <a:prstGeom prst="rect">
                <a:avLst/>
              </a:prstGeom>
            </p:spPr>
            <p:txBody>
              <a:bodyPr wrap="square" rtlCol="0">
                <a:noAutofit/>
              </a:bodyPr>
              <a:lstStyle/>
              <a:p>
                <a:r>
                  <a:rPr lang="en-US" altLang="zh-CN" sz="1000" b="1">
                    <a:solidFill>
                      <a:srgbClr val="C00000"/>
                    </a:solidFill>
                  </a:rPr>
                  <a:t>x</a:t>
                </a:r>
                <a:endParaRPr lang="zh-CN" altLang="en-US" sz="1000" b="1">
                  <a:solidFill>
                    <a:srgbClr val="C00000"/>
                  </a:solidFill>
                </a:endParaRPr>
              </a:p>
            </p:txBody>
          </p:sp>
        </p:grpSp>
        <p:sp>
          <p:nvSpPr>
            <p:cNvPr id="28" name="文本框 27"/>
            <p:cNvSpPr txBox="1"/>
            <p:nvPr userDrawn="1"/>
          </p:nvSpPr>
          <p:spPr>
            <a:xfrm>
              <a:off x="9239" y="8115"/>
              <a:ext cx="1053" cy="587"/>
            </a:xfrm>
            <a:prstGeom prst="rect">
              <a:avLst/>
            </a:prstGeom>
          </p:spPr>
          <p:txBody>
            <a:bodyPr wrap="square" rtlCol="0">
              <a:noAutofit/>
            </a:bodyPr>
            <a:lstStyle/>
            <a:p>
              <a:r>
                <a:rPr lang="en-US" altLang="zh-CN" sz="1000" b="1">
                  <a:solidFill>
                    <a:srgbClr val="FFADAD"/>
                  </a:solidFill>
                </a:rPr>
                <a:t>20deg</a:t>
              </a:r>
              <a:endParaRPr lang="zh-CN" altLang="en-US" sz="1000" b="1">
                <a:solidFill>
                  <a:srgbClr val="FFADAD"/>
                </a:solidFill>
              </a:endParaRPr>
            </a:p>
          </p:txBody>
        </p:sp>
      </p:grpSp>
      <p:graphicFrame>
        <p:nvGraphicFramePr>
          <p:cNvPr id="24" name="Table 2"/>
          <p:cNvGraphicFramePr>
            <a:graphicFrameLocks noGrp="1"/>
          </p:cNvGraphicFramePr>
          <p:nvPr>
            <p:custDataLst>
              <p:tags r:id="rId2"/>
            </p:custDataLst>
          </p:nvPr>
        </p:nvGraphicFramePr>
        <p:xfrm>
          <a:off x="8250016" y="1110719"/>
          <a:ext cx="3368726" cy="3050071"/>
        </p:xfrm>
        <a:graphic>
          <a:graphicData uri="http://schemas.openxmlformats.org/drawingml/2006/table">
            <a:tbl>
              <a:tblPr firstRow="1" bandRow="1">
                <a:tableStyleId>{5C22544A-7EE6-4342-B048-85BDC9FD1C3A}</a:tableStyleId>
              </a:tblPr>
              <a:tblGrid>
                <a:gridCol w="1660085"/>
                <a:gridCol w="1708641"/>
              </a:tblGrid>
              <a:tr h="411246">
                <a:tc gridSpan="2">
                  <a:txBody>
                    <a:bodyPr/>
                    <a:lstStyle/>
                    <a:p>
                      <a:pPr algn="ctr"/>
                      <a:r>
                        <a:rPr lang="en-US" sz="1800" dirty="0"/>
                        <a:t>Setup Spec</a:t>
                      </a:r>
                      <a:endParaRPr lang="en-US" sz="1800" dirty="0"/>
                    </a:p>
                  </a:txBody>
                  <a:tcPr anchor="ctr"/>
                </a:tc>
                <a:tc hMerge="1">
                  <a:tcPr/>
                </a:tc>
              </a:tr>
              <a:tr h="376975">
                <a:tc>
                  <a:txBody>
                    <a:bodyPr/>
                    <a:lstStyle/>
                    <a:p>
                      <a:pPr algn="ctr"/>
                      <a:r>
                        <a:rPr lang="en-US" sz="1600" dirty="0"/>
                        <a:t>Monitor</a:t>
                      </a:r>
                      <a:endParaRPr lang="en-US" sz="1600" dirty="0"/>
                    </a:p>
                  </a:txBody>
                  <a:tcPr anchor="ctr"/>
                </a:tc>
                <a:tc>
                  <a:txBody>
                    <a:bodyPr/>
                    <a:lstStyle/>
                    <a:p>
                      <a:pPr algn="ctr"/>
                      <a:r>
                        <a:rPr lang="en-US" sz="1600" dirty="0"/>
                        <a:t>PHILIPS</a:t>
                      </a:r>
                      <a:endParaRPr lang="en-US" sz="1600" dirty="0"/>
                    </a:p>
                  </a:txBody>
                  <a:tcPr anchor="ctr"/>
                </a:tc>
              </a:tr>
              <a:tr h="376975">
                <a:tc>
                  <a:txBody>
                    <a:bodyPr/>
                    <a:lstStyle/>
                    <a:p>
                      <a:pPr algn="ctr"/>
                      <a:r>
                        <a:rPr lang="en-US" sz="1600" dirty="0"/>
                        <a:t>Resolution</a:t>
                      </a:r>
                      <a:endParaRPr lang="en-US" sz="1600" dirty="0"/>
                    </a:p>
                  </a:txBody>
                  <a:tcPr anchor="ctr"/>
                </a:tc>
                <a:tc>
                  <a:txBody>
                    <a:bodyPr/>
                    <a:lstStyle/>
                    <a:p>
                      <a:pPr algn="ctr"/>
                      <a:r>
                        <a:rPr lang="en-US" sz="1600" dirty="0"/>
                        <a:t>[3840 , 2160]</a:t>
                      </a:r>
                      <a:endParaRPr lang="en-US" sz="1600" dirty="0"/>
                    </a:p>
                  </a:txBody>
                  <a:tcPr anchor="ctr"/>
                </a:tc>
              </a:tr>
              <a:tr h="376975">
                <a:tc>
                  <a:txBody>
                    <a:bodyPr/>
                    <a:lstStyle/>
                    <a:p>
                      <a:pPr algn="ctr"/>
                      <a:r>
                        <a:rPr lang="en-US" altLang="zh-CN" sz="1600" dirty="0"/>
                        <a:t>PPD</a:t>
                      </a:r>
                      <a:endParaRPr lang="en-US" sz="1600" dirty="0"/>
                    </a:p>
                  </a:txBody>
                  <a:tcPr anchor="ctr"/>
                </a:tc>
                <a:tc>
                  <a:txBody>
                    <a:bodyPr/>
                    <a:lstStyle/>
                    <a:p>
                      <a:pPr algn="ctr"/>
                      <a:r>
                        <a:rPr lang="en-US" sz="1600" b="1" dirty="0"/>
                        <a:t>25</a:t>
                      </a:r>
                      <a:endParaRPr lang="en-US" sz="1600" b="1" dirty="0"/>
                    </a:p>
                  </a:txBody>
                  <a:tcPr anchor="ctr"/>
                </a:tc>
              </a:tr>
              <a:tr h="376975">
                <a:tc>
                  <a:txBody>
                    <a:bodyPr/>
                    <a:lstStyle/>
                    <a:p>
                      <a:pPr algn="ctr"/>
                      <a:r>
                        <a:rPr lang="en-US" sz="1600" dirty="0"/>
                        <a:t>FOV</a:t>
                      </a:r>
                      <a:endParaRPr lang="en-US" sz="1600" dirty="0"/>
                    </a:p>
                  </a:txBody>
                  <a:tcPr anchor="ctr"/>
                </a:tc>
                <a:tc>
                  <a:txBody>
                    <a:bodyPr/>
                    <a:lstStyle/>
                    <a:p>
                      <a:pPr algn="ctr"/>
                      <a:r>
                        <a:rPr lang="en-US" sz="1600" dirty="0"/>
                        <a:t>[106 ,74] </a:t>
                      </a:r>
                      <a:endParaRPr lang="en-US" altLang="zh-CN" sz="1600" dirty="0"/>
                    </a:p>
                  </a:txBody>
                  <a:tcPr anchor="ctr"/>
                </a:tc>
              </a:tr>
              <a:tr h="376975">
                <a:tc>
                  <a:txBody>
                    <a:bodyPr/>
                    <a:lstStyle/>
                    <a:p>
                      <a:pPr algn="ctr"/>
                      <a:r>
                        <a:rPr lang="en-US" sz="1600" dirty="0"/>
                        <a:t>Viewing distance</a:t>
                      </a:r>
                      <a:endParaRPr lang="en-US" sz="1600" dirty="0"/>
                    </a:p>
                  </a:txBody>
                  <a:tcPr anchor="ctr"/>
                </a:tc>
                <a:tc>
                  <a:txBody>
                    <a:bodyPr/>
                    <a:lstStyle/>
                    <a:p>
                      <a:pPr algn="ctr"/>
                      <a:r>
                        <a:rPr lang="en-US" sz="1600" dirty="0"/>
                        <a:t>22.3cm</a:t>
                      </a:r>
                      <a:endParaRPr lang="en-US" sz="1600" dirty="0"/>
                    </a:p>
                  </a:txBody>
                  <a:tcPr anchor="ctr"/>
                </a:tc>
              </a:tr>
              <a:tr h="37697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t>Peak luminance </a:t>
                      </a:r>
                      <a:endParaRPr lang="en-US" sz="1600" dirty="0"/>
                    </a:p>
                  </a:txBody>
                  <a:tcPr anchor="ctr"/>
                </a:tc>
                <a:tc>
                  <a:txBody>
                    <a:bodyPr/>
                    <a:lstStyle/>
                    <a:p>
                      <a:pPr algn="ctr"/>
                      <a:r>
                        <a:rPr lang="en-US" sz="1600" dirty="0"/>
                        <a:t>150nits</a:t>
                      </a:r>
                      <a:endParaRPr lang="en-US" sz="1600" dirty="0"/>
                    </a:p>
                  </a:txBody>
                  <a:tcPr anchor="ctr"/>
                </a:tc>
              </a:tr>
              <a:tr h="37697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t>Frequency</a:t>
                      </a:r>
                      <a:endParaRPr lang="en-US" sz="1600" dirty="0"/>
                    </a:p>
                  </a:txBody>
                  <a:tcPr anchor="ctr"/>
                </a:tc>
                <a:tc>
                  <a:txBody>
                    <a:bodyPr/>
                    <a:lstStyle/>
                    <a:p>
                      <a:pPr algn="ctr"/>
                      <a:r>
                        <a:rPr lang="en-US" altLang="zh-CN" sz="1600" b="1" dirty="0"/>
                        <a:t>60Hz</a:t>
                      </a:r>
                      <a:endParaRPr lang="en-US" sz="1600" b="1" dirty="0"/>
                    </a:p>
                  </a:txBody>
                  <a:tcPr anchor="ctr"/>
                </a:tc>
              </a:tr>
            </a:tbl>
          </a:graphicData>
        </a:graphic>
      </p:graphicFrame>
      <p:sp>
        <p:nvSpPr>
          <p:cNvPr id="44" name="TextBox 4"/>
          <p:cNvSpPr txBox="1"/>
          <p:nvPr/>
        </p:nvSpPr>
        <p:spPr>
          <a:xfrm>
            <a:off x="339903" y="217616"/>
            <a:ext cx="2151380" cy="506730"/>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高照度环境</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rPr>
              <a:t>demo</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tags/tag1.xml><?xml version="1.0" encoding="utf-8"?>
<p:tagLst xmlns:p="http://schemas.openxmlformats.org/presentationml/2006/main">
  <p:tag name="KSO_WM_UNIT_TABLE_BEAUTIFY" val="smartTable{ac272e56-1fcc-41fc-aaed-1083107af124}"/>
</p:tagLst>
</file>

<file path=ppt/tags/tag10.xml><?xml version="1.0" encoding="utf-8"?>
<p:tagLst xmlns:p="http://schemas.openxmlformats.org/presentationml/2006/main">
  <p:tag name="KSO_WM_UNIT_TABLE_BEAUTIFY" val="smartTable{6ad27773-0341-44f6-8002-4a1b0a16f203}"/>
</p:tagLst>
</file>

<file path=ppt/tags/tag11.xml><?xml version="1.0" encoding="utf-8"?>
<p:tagLst xmlns:p="http://schemas.openxmlformats.org/presentationml/2006/main">
  <p:tag name="KSO_WPP_MARK_KEY" val="3e52f9c6-e11d-45b5-920b-ae44b413a83d"/>
  <p:tag name="COMMONDATA" val="eyJoZGlkIjoiMTVkMGFkZDAyNmJjODcwN2ZiMTJjYmM1YjY0OTRiNmYifQ=="/>
</p:tagLst>
</file>

<file path=ppt/tags/tag2.xml><?xml version="1.0" encoding="utf-8"?>
<p:tagLst xmlns:p="http://schemas.openxmlformats.org/presentationml/2006/main">
  <p:tag name="KSO_WM_UNIT_TABLE_BEAUTIFY" val="smartTable{6ad27773-0341-44f6-8002-4a1b0a16f203}"/>
</p:tagLst>
</file>

<file path=ppt/tags/tag3.xml><?xml version="1.0" encoding="utf-8"?>
<p:tagLst xmlns:p="http://schemas.openxmlformats.org/presentationml/2006/main">
  <p:tag name="KSO_WM_UNIT_TABLE_BEAUTIFY" val="smartTable{bce6936c-a20c-4085-b099-e2bfdaad16ed}"/>
  <p:tag name="TABLE_ENDDRAG_ORIGIN_RECT" val="521*125"/>
  <p:tag name="TABLE_ENDDRAG_RECT" val="373*199*521*125"/>
</p:tagLst>
</file>

<file path=ppt/tags/tag4.xml><?xml version="1.0" encoding="utf-8"?>
<p:tagLst xmlns:p="http://schemas.openxmlformats.org/presentationml/2006/main">
  <p:tag name="KSO_WM_UNIT_TABLE_BEAUTIFY" val="smartTable{a7a6c6cc-e34d-4330-9abd-49c8a9db2a88}"/>
</p:tagLst>
</file>

<file path=ppt/tags/tag5.xml><?xml version="1.0" encoding="utf-8"?>
<p:tagLst xmlns:p="http://schemas.openxmlformats.org/presentationml/2006/main">
  <p:tag name="KSO_WM_UNIT_TABLE_BEAUTIFY" val="smartTable{8bf3b1c5-09d3-4740-8227-c554f7a98f2a}"/>
</p:tagLst>
</file>

<file path=ppt/tags/tag6.xml><?xml version="1.0" encoding="utf-8"?>
<p:tagLst xmlns:p="http://schemas.openxmlformats.org/presentationml/2006/main">
  <p:tag name="KSO_WM_UNIT_TABLE_BEAUTIFY" val="smartTable{ac272e56-1fcc-41fc-aaed-1083107af124}"/>
</p:tagLst>
</file>

<file path=ppt/tags/tag7.xml><?xml version="1.0" encoding="utf-8"?>
<p:tagLst xmlns:p="http://schemas.openxmlformats.org/presentationml/2006/main">
  <p:tag name="KSO_WM_UNIT_TABLE_BEAUTIFY" val="smartTable{6ad27773-0341-44f6-8002-4a1b0a16f203}"/>
</p:tagLst>
</file>

<file path=ppt/tags/tag8.xml><?xml version="1.0" encoding="utf-8"?>
<p:tagLst xmlns:p="http://schemas.openxmlformats.org/presentationml/2006/main">
  <p:tag name="KSO_WM_UNIT_TABLE_BEAUTIFY" val="smartTable{ac272e56-1fcc-41fc-aaed-1083107af124}"/>
</p:tagLst>
</file>

<file path=ppt/tags/tag9.xml><?xml version="1.0" encoding="utf-8"?>
<p:tagLst xmlns:p="http://schemas.openxmlformats.org/presentationml/2006/main">
  <p:tag name="KSO_WM_UNIT_TABLE_BEAUTIFY" val="smartTable{ac272e56-1fcc-41fc-aaed-1083107af1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3646</Words>
  <Application>WPS 演示</Application>
  <PresentationFormat>宽屏</PresentationFormat>
  <Paragraphs>690</Paragraphs>
  <Slides>14</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宋体</vt:lpstr>
      <vt:lpstr>Wingdings</vt:lpstr>
      <vt:lpstr>Times New Roman</vt:lpstr>
      <vt:lpstr>微软雅黑</vt:lpstr>
      <vt:lpstr>Calibri</vt:lpstr>
      <vt:lpstr>Arial Unicode MS</vt:lpstr>
      <vt:lpstr>等线</vt:lpstr>
      <vt:lpstr>Office 主题</vt:lpstr>
      <vt:lpstr>Fovea denoise FOS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Fovea denoise FOS</dc:title>
  <dc:creator/>
  <cp:lastModifiedBy>李长庆</cp:lastModifiedBy>
  <cp:revision>9</cp:revision>
  <dcterms:created xsi:type="dcterms:W3CDTF">2022-12-05T12:20:00Z</dcterms:created>
  <dcterms:modified xsi:type="dcterms:W3CDTF">2022-12-06T08:33:22Z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EF7F8F84CAB24723B9B8C9DDFD9C6308</vt:lpwstr>
  </property>
  <property fmtid="{D5CDD505-2E9C-101B-9397-08002B2CF9AE}" pid="3" name="KSOProductBuildVer">
    <vt:lpwstr>2052-11.1.0.12763</vt:lpwstr>
  </property>
</Properties>
</file>